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8" r:id="rId3"/>
    <p:sldId id="265" r:id="rId4"/>
    <p:sldId id="266" r:id="rId5"/>
    <p:sldId id="271" r:id="rId6"/>
    <p:sldId id="268" r:id="rId7"/>
    <p:sldId id="270" r:id="rId8"/>
    <p:sldId id="269" r:id="rId9"/>
  </p:sldIdLst>
  <p:sldSz cx="24384000" cy="13716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14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75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33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94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73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3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">
  <p:cSld name="Idéze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 - hármas">
  <p:cSld name="Fénykép - hárma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">
  <p:cSld name="Fénykép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>
  <p:cSld name="Ür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otó">
  <p:cSld name="Cím és fotó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ásik cím és fotó ">
  <p:cSld name="Másik cím és fotó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lsorolásjelek">
  <p:cSld name="Felsorolásjele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listajelek és fénykép">
  <p:cSld name="Cím, listajelek és fényké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">
  <p:cSld name="Szakasz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gállapítás">
  <p:cSld name="Megállapítá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adhatatlan tény">
  <p:cSld name="Tagadhatatlan tén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aczko.lorantne@uni-mate.h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ssy.zsuzsanna@uni-mate.hu" TargetMode="External"/><Relationship Id="rId5" Type="http://schemas.openxmlformats.org/officeDocument/2006/relationships/hyperlink" Target="mailto:Simane.dolanyi.edit@uni-mate.hu" TargetMode="External"/><Relationship Id="rId4" Type="http://schemas.openxmlformats.org/officeDocument/2006/relationships/hyperlink" Target="mailto:torokne.hajdu.monika@uni-mate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tmt.hu/" TargetMode="External"/><Relationship Id="rId5" Type="http://schemas.openxmlformats.org/officeDocument/2006/relationships/hyperlink" Target="https://doktori.hu/" TargetMode="External"/><Relationship Id="rId4" Type="http://schemas.openxmlformats.org/officeDocument/2006/relationships/hyperlink" Target="https://en.uni-mate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uni-mate.hu/e%C2%B3udres%C2%B2-european-university-alliance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facebook.com/SZIA-Agroecological-Garden-of-MATE-112538517117241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7"/>
          <p:cNvGrpSpPr/>
          <p:nvPr/>
        </p:nvGrpSpPr>
        <p:grpSpPr>
          <a:xfrm>
            <a:off x="-29497" y="2044615"/>
            <a:ext cx="18134255" cy="9988689"/>
            <a:chOff x="-29497" y="2044615"/>
            <a:chExt cx="18134255" cy="9988689"/>
          </a:xfrm>
        </p:grpSpPr>
        <p:sp>
          <p:nvSpPr>
            <p:cNvPr id="77" name="Google Shape;77;p17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84" name="Google Shape;84;p17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2"/>
          <a:stretch/>
        </p:blipFill>
        <p:spPr>
          <a:xfrm>
            <a:off x="18423041" y="5590579"/>
            <a:ext cx="5067811" cy="25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545263" y="3701825"/>
            <a:ext cx="10659622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</a:t>
            </a:r>
            <a:r>
              <a:rPr lang="hu-HU" sz="8000" b="1" i="0" u="none" strike="noStrike" cap="none" dirty="0" err="1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</a:t>
            </a: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8000" b="1" i="0" u="none" strike="noStrike" cap="none" dirty="0" err="1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000" b="1" i="0" u="none" strike="noStrike" cap="none" dirty="0" err="1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Doctoral</a:t>
            </a: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8000" b="1" i="0" u="none" strike="noStrike" cap="none" dirty="0" err="1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Studies</a:t>
            </a: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745779" y="3804589"/>
            <a:ext cx="8521313" cy="868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l" eaLnBrk="1" hangingPunct="1"/>
            <a:r>
              <a:rPr lang="hu-HU" sz="3600" b="1" dirty="0">
                <a:solidFill>
                  <a:srgbClr val="09422E"/>
                </a:solidFill>
                <a:cs typeface="Times New Roman" pitchFamily="18" charset="0"/>
              </a:rPr>
              <a:t>Gödöllő Campus</a:t>
            </a:r>
          </a:p>
          <a:p>
            <a:pPr algn="l" eaLnBrk="1" hangingPunct="1"/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Mónika HAJDÚ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H</a:t>
            </a:r>
            <a:r>
              <a:rPr lang="en-US" sz="3600" dirty="0" err="1">
                <a:solidFill>
                  <a:srgbClr val="09422E"/>
                </a:solidFill>
              </a:rPr>
              <a:t>ead</a:t>
            </a:r>
            <a:r>
              <a:rPr lang="en-US" sz="3600" dirty="0">
                <a:solidFill>
                  <a:srgbClr val="09422E"/>
                </a:solidFill>
              </a:rPr>
              <a:t> of </a:t>
            </a:r>
            <a:r>
              <a:rPr lang="hu-HU" sz="3600" dirty="0">
                <a:solidFill>
                  <a:srgbClr val="09422E"/>
                </a:solidFill>
              </a:rPr>
              <a:t>DHC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hlinkClick r:id="rId4"/>
              </a:rPr>
              <a:t>	torokne.hajdu.monika@uni-mate.hu</a:t>
            </a:r>
            <a:endParaRPr lang="hu-HU" sz="3600" dirty="0">
              <a:solidFill>
                <a:srgbClr val="09422E"/>
              </a:solidFill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</a:rPr>
              <a:t>		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Edit SIMA DOLÁNYI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International 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  <a:hlinkClick r:id="rId5"/>
              </a:rPr>
              <a:t>	simane.dolanyi.edit@uni-mate.hu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Zsuzsanna TASSY</a:t>
            </a:r>
            <a:endParaRPr lang="en-US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  <a:hlinkClick r:id="rId6"/>
              </a:rPr>
              <a:t>	tassy.zsuzsanna@uni-mate.hu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endParaRPr sz="1800"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971456" y="408086"/>
            <a:ext cx="14291990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+mn-lt"/>
              </a:rPr>
              <a:t>ACADEMIC ADMINISTRATION: </a:t>
            </a:r>
            <a:r>
              <a:rPr lang="hu-HU" sz="4000" b="1" dirty="0" err="1">
                <a:solidFill>
                  <a:schemeClr val="bg1"/>
                </a:solidFill>
                <a:latin typeface="+mn-lt"/>
              </a:rPr>
              <a:t>Who</a:t>
            </a:r>
            <a:r>
              <a:rPr lang="hu-HU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hu-HU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+mn-lt"/>
              </a:rPr>
              <a:t>contact</a:t>
            </a:r>
            <a:r>
              <a:rPr lang="hu-HU" sz="40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algn="ctr"/>
            <a:r>
              <a:rPr lang="hu-HU" sz="4000" b="1" dirty="0" err="1">
                <a:solidFill>
                  <a:schemeClr val="bg1"/>
                </a:solidFill>
                <a:latin typeface="+mn-lt"/>
              </a:rPr>
              <a:t>Doctoral</a:t>
            </a:r>
            <a:r>
              <a:rPr lang="hu-HU" sz="4000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hu-HU" sz="4000" b="1" dirty="0" err="1">
                <a:solidFill>
                  <a:schemeClr val="bg1"/>
                </a:solidFill>
                <a:latin typeface="+mn-lt"/>
              </a:rPr>
              <a:t>Habilitation</a:t>
            </a:r>
            <a:r>
              <a:rPr lang="hu-HU" sz="4000" b="1" dirty="0">
                <a:solidFill>
                  <a:schemeClr val="bg1"/>
                </a:solidFill>
                <a:latin typeface="+mn-lt"/>
              </a:rPr>
              <a:t> Centre (DHC)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hu-HU" sz="3600" b="1" dirty="0">
                <a:solidFill>
                  <a:srgbClr val="09422E"/>
                </a:solidFill>
                <a:cs typeface="Arial" pitchFamily="34" charset="0"/>
              </a:rPr>
              <a:t>Buda Campus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Zsuzsanna TASSY</a:t>
            </a:r>
            <a:endParaRPr lang="en-US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  <a:hlinkClick r:id="rId6"/>
              </a:rPr>
              <a:t>tassy.zsuzsanna@uni-mate.hu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hu-HU" sz="3600" b="1" dirty="0">
                <a:solidFill>
                  <a:srgbClr val="09422E"/>
                </a:solidFill>
                <a:cs typeface="Arial" pitchFamily="34" charset="0"/>
              </a:rPr>
              <a:t>Kaposvár Campus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Katalin LACZKÓ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36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3600" dirty="0">
                <a:solidFill>
                  <a:srgbClr val="09422E"/>
                </a:solidFill>
                <a:cs typeface="Times New Roman" pitchFamily="18" charset="0"/>
                <a:hlinkClick r:id="rId8"/>
              </a:rPr>
              <a:t>laczko.lorantne@uni-mate.hu</a:t>
            </a:r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eaLnBrk="1" hangingPunct="1"/>
            <a:endParaRPr lang="hu-HU" sz="3600" b="1" dirty="0">
              <a:solidFill>
                <a:srgbClr val="09422E"/>
              </a:solidFill>
              <a:cs typeface="Times New Roman" pitchFamily="18" charset="0"/>
            </a:endParaRPr>
          </a:p>
          <a:p>
            <a:pPr eaLnBrk="1" hangingPunct="1"/>
            <a:r>
              <a:rPr lang="hu-HU" sz="3600" b="1" dirty="0">
                <a:solidFill>
                  <a:srgbClr val="09422E"/>
                </a:solidFill>
                <a:cs typeface="Times New Roman" pitchFamily="18" charset="0"/>
              </a:rPr>
              <a:t>Keszthely (Festetics Campus)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  <a:cs typeface="Times New Roman" pitchFamily="18" charset="0"/>
              </a:rPr>
              <a:t>	Mónika HAJDÚ</a:t>
            </a:r>
          </a:p>
          <a:p>
            <a:pPr algn="l" eaLnBrk="1" hangingPunct="1"/>
            <a:r>
              <a:rPr lang="hu-HU" sz="3600" dirty="0">
                <a:solidFill>
                  <a:srgbClr val="09422E"/>
                </a:solidFill>
              </a:rPr>
              <a:t>	</a:t>
            </a:r>
            <a:r>
              <a:rPr lang="hu-HU" sz="3600" dirty="0">
                <a:solidFill>
                  <a:srgbClr val="09422E"/>
                </a:solidFill>
                <a:hlinkClick r:id="rId4"/>
              </a:rPr>
              <a:t>torokne.hajdu.monika@uni-mate.hu</a:t>
            </a:r>
            <a:endParaRPr lang="hu-HU" sz="3600" dirty="0">
              <a:solidFill>
                <a:srgbClr val="09422E"/>
              </a:solidFill>
            </a:endParaRPr>
          </a:p>
          <a:p>
            <a:pPr algn="l" eaLnBrk="1" hangingPunct="1"/>
            <a:endParaRPr lang="hu-H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745779" y="3342924"/>
            <a:ext cx="22448329" cy="96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l"/>
            <a:r>
              <a:rPr lang="hu-HU" sz="4400" b="1" dirty="0">
                <a:solidFill>
                  <a:schemeClr val="tx1"/>
                </a:solidFill>
              </a:rPr>
              <a:t>HOMEPAGES: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  <a:r>
              <a:rPr lang="hu-HU" sz="4400" dirty="0">
                <a:solidFill>
                  <a:schemeClr val="tx1"/>
                </a:solidFill>
                <a:hlinkClick r:id="rId4"/>
              </a:rPr>
              <a:t>https://en.uni-mate.hu/</a:t>
            </a:r>
            <a:r>
              <a:rPr lang="hu-HU" sz="4400" dirty="0">
                <a:solidFill>
                  <a:schemeClr val="tx1"/>
                </a:solidFill>
              </a:rPr>
              <a:t> and </a:t>
            </a:r>
            <a:r>
              <a:rPr lang="hu-HU" sz="4400" dirty="0">
                <a:solidFill>
                  <a:schemeClr val="tx1"/>
                </a:solidFill>
                <a:hlinkClick r:id="rId5"/>
              </a:rPr>
              <a:t>https://doktori.hu/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hu-HU" sz="4400" b="1" dirty="0">
              <a:solidFill>
                <a:schemeClr val="tx1"/>
              </a:solidFill>
            </a:endParaRPr>
          </a:p>
          <a:p>
            <a:pPr algn="l"/>
            <a:r>
              <a:rPr lang="hu-HU" sz="4400" b="1" dirty="0">
                <a:solidFill>
                  <a:schemeClr val="tx1"/>
                </a:solidFill>
              </a:rPr>
              <a:t>FACEBOOK: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  <a:r>
              <a:rPr lang="hu-HU" sz="4400" dirty="0" err="1">
                <a:solidFill>
                  <a:schemeClr val="tx1"/>
                </a:solidFill>
              </a:rPr>
              <a:t>join</a:t>
            </a:r>
            <a:r>
              <a:rPr lang="hu-HU" sz="4400" dirty="0">
                <a:solidFill>
                  <a:schemeClr val="tx1"/>
                </a:solidFill>
              </a:rPr>
              <a:t> „International </a:t>
            </a:r>
            <a:r>
              <a:rPr lang="hu-HU" sz="4400" dirty="0" err="1">
                <a:solidFill>
                  <a:schemeClr val="tx1"/>
                </a:solidFill>
              </a:rPr>
              <a:t>students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  <a:r>
              <a:rPr lang="hu-HU" sz="4400" dirty="0" err="1">
                <a:solidFill>
                  <a:schemeClr val="tx1"/>
                </a:solidFill>
              </a:rPr>
              <a:t>at</a:t>
            </a:r>
            <a:r>
              <a:rPr lang="hu-HU" sz="4400" dirty="0">
                <a:solidFill>
                  <a:schemeClr val="tx1"/>
                </a:solidFill>
              </a:rPr>
              <a:t> MATE (</a:t>
            </a:r>
            <a:r>
              <a:rPr lang="hu-HU" sz="4400" dirty="0" err="1">
                <a:solidFill>
                  <a:schemeClr val="tx1"/>
                </a:solidFill>
              </a:rPr>
              <a:t>former</a:t>
            </a:r>
            <a:r>
              <a:rPr lang="hu-HU" sz="4400" dirty="0">
                <a:solidFill>
                  <a:schemeClr val="tx1"/>
                </a:solidFill>
              </a:rPr>
              <a:t> SZIU)” and „International PhD </a:t>
            </a:r>
            <a:r>
              <a:rPr lang="hu-HU" sz="4400" dirty="0" err="1">
                <a:solidFill>
                  <a:schemeClr val="tx1"/>
                </a:solidFill>
              </a:rPr>
              <a:t>students</a:t>
            </a:r>
            <a:r>
              <a:rPr lang="hu-HU" sz="4400" dirty="0">
                <a:solidFill>
                  <a:schemeClr val="tx1"/>
                </a:solidFill>
              </a:rPr>
              <a:t>  MATE (</a:t>
            </a:r>
            <a:r>
              <a:rPr lang="hu-HU" sz="4400" dirty="0" err="1">
                <a:solidFill>
                  <a:schemeClr val="tx1"/>
                </a:solidFill>
              </a:rPr>
              <a:t>former</a:t>
            </a:r>
            <a:r>
              <a:rPr lang="hu-HU" sz="4400" dirty="0">
                <a:solidFill>
                  <a:schemeClr val="tx1"/>
                </a:solidFill>
              </a:rPr>
              <a:t> SZIU)” </a:t>
            </a:r>
            <a:r>
              <a:rPr lang="hu-HU" sz="4400" dirty="0" err="1">
                <a:solidFill>
                  <a:schemeClr val="tx1"/>
                </a:solidFill>
              </a:rPr>
              <a:t>groups</a:t>
            </a:r>
            <a:endParaRPr lang="hu-HU" sz="4400" dirty="0">
              <a:solidFill>
                <a:schemeClr val="tx1"/>
              </a:solidFill>
            </a:endParaRPr>
          </a:p>
          <a:p>
            <a:pPr algn="l"/>
            <a:endParaRPr lang="hu-HU" sz="4400" b="1" dirty="0">
              <a:solidFill>
                <a:schemeClr val="tx1"/>
              </a:solidFill>
            </a:endParaRPr>
          </a:p>
          <a:p>
            <a:pPr algn="l"/>
            <a:r>
              <a:rPr lang="hu-HU" sz="4400" b="1" dirty="0">
                <a:solidFill>
                  <a:schemeClr val="tx1"/>
                </a:solidFill>
              </a:rPr>
              <a:t>SH/SCYP </a:t>
            </a:r>
            <a:r>
              <a:rPr lang="hu-HU" sz="4400" b="1" dirty="0" err="1">
                <a:solidFill>
                  <a:schemeClr val="tx1"/>
                </a:solidFill>
              </a:rPr>
              <a:t>contracts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for</a:t>
            </a:r>
            <a:r>
              <a:rPr lang="hu-HU" sz="4400" b="1" dirty="0">
                <a:solidFill>
                  <a:schemeClr val="tx1"/>
                </a:solidFill>
              </a:rPr>
              <a:t> SH/SCYP </a:t>
            </a:r>
            <a:r>
              <a:rPr lang="hu-HU" sz="4400" b="1" dirty="0" err="1">
                <a:solidFill>
                  <a:schemeClr val="tx1"/>
                </a:solidFill>
              </a:rPr>
              <a:t>scholarship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holders</a:t>
            </a:r>
            <a:endParaRPr lang="hu-HU" sz="4400" dirty="0">
              <a:solidFill>
                <a:schemeClr val="tx1"/>
              </a:solidFill>
            </a:endParaRPr>
          </a:p>
          <a:p>
            <a:pPr algn="l"/>
            <a:endParaRPr lang="hu-HU" sz="4400" b="1" dirty="0">
              <a:solidFill>
                <a:schemeClr val="tx1"/>
              </a:solidFill>
            </a:endParaRPr>
          </a:p>
          <a:p>
            <a:pPr algn="l"/>
            <a:r>
              <a:rPr lang="hu-HU" sz="4400" b="1" dirty="0" err="1">
                <a:solidFill>
                  <a:schemeClr val="tx1"/>
                </a:solidFill>
              </a:rPr>
              <a:t>Rules</a:t>
            </a:r>
            <a:r>
              <a:rPr lang="hu-HU" sz="4400" b="1" dirty="0">
                <a:solidFill>
                  <a:schemeClr val="tx1"/>
                </a:solidFill>
              </a:rPr>
              <a:t> and </a:t>
            </a:r>
            <a:r>
              <a:rPr lang="hu-HU" sz="4400" b="1" dirty="0" err="1">
                <a:solidFill>
                  <a:schemeClr val="tx1"/>
                </a:solidFill>
              </a:rPr>
              <a:t>procedures</a:t>
            </a:r>
            <a:r>
              <a:rPr lang="hu-HU" sz="4400" b="1" dirty="0">
                <a:solidFill>
                  <a:schemeClr val="tx1"/>
                </a:solidFill>
              </a:rPr>
              <a:t>: </a:t>
            </a:r>
            <a:r>
              <a:rPr lang="hu-HU" sz="4400" b="1" dirty="0" err="1">
                <a:solidFill>
                  <a:schemeClr val="tx1"/>
                </a:solidFill>
              </a:rPr>
              <a:t>Doctoral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Rules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at</a:t>
            </a:r>
            <a:r>
              <a:rPr lang="hu-HU" sz="4400" b="1" dirty="0">
                <a:solidFill>
                  <a:schemeClr val="tx1"/>
                </a:solidFill>
              </a:rPr>
              <a:t> MATE </a:t>
            </a:r>
            <a:r>
              <a:rPr lang="hu-HU" sz="4400" dirty="0">
                <a:solidFill>
                  <a:schemeClr val="tx1"/>
                </a:solidFill>
              </a:rPr>
              <a:t>(</a:t>
            </a:r>
            <a:r>
              <a:rPr lang="hu-HU" sz="4400" dirty="0">
                <a:solidFill>
                  <a:schemeClr val="tx1"/>
                </a:solidFill>
                <a:hlinkClick r:id="rId4"/>
              </a:rPr>
              <a:t>https://en.uni-mate.hu/</a:t>
            </a:r>
            <a:r>
              <a:rPr lang="hu-HU" sz="44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sz="4400" dirty="0">
              <a:solidFill>
                <a:schemeClr val="tx1"/>
              </a:solidFill>
            </a:endParaRPr>
          </a:p>
          <a:p>
            <a:pPr algn="l"/>
            <a:r>
              <a:rPr lang="hu-HU" sz="4400" b="1" dirty="0" err="1">
                <a:solidFill>
                  <a:schemeClr val="tx1"/>
                </a:solidFill>
              </a:rPr>
              <a:t>Official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Hungarian</a:t>
            </a:r>
            <a:r>
              <a:rPr lang="hu-HU" sz="4400" b="1" dirty="0">
                <a:solidFill>
                  <a:schemeClr val="tx1"/>
                </a:solidFill>
              </a:rPr>
              <a:t> site of </a:t>
            </a:r>
            <a:r>
              <a:rPr lang="hu-HU" sz="4400" b="1" dirty="0" err="1">
                <a:solidFill>
                  <a:schemeClr val="tx1"/>
                </a:solidFill>
              </a:rPr>
              <a:t>scientific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publications</a:t>
            </a:r>
            <a:r>
              <a:rPr lang="hu-HU" sz="4400" b="1" dirty="0">
                <a:solidFill>
                  <a:schemeClr val="tx1"/>
                </a:solidFill>
              </a:rPr>
              <a:t>: MTMT </a:t>
            </a:r>
            <a:r>
              <a:rPr lang="hu-HU" sz="4400" dirty="0" err="1">
                <a:solidFill>
                  <a:schemeClr val="tx1"/>
                </a:solidFill>
              </a:rPr>
              <a:t>Registration</a:t>
            </a:r>
            <a:r>
              <a:rPr lang="hu-HU" sz="4400" dirty="0">
                <a:solidFill>
                  <a:schemeClr val="tx1"/>
                </a:solidFill>
              </a:rPr>
              <a:t> is </a:t>
            </a:r>
            <a:r>
              <a:rPr lang="hu-HU" sz="4400" dirty="0" err="1">
                <a:solidFill>
                  <a:schemeClr val="tx1"/>
                </a:solidFill>
              </a:rPr>
              <a:t>compulsory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  <a:r>
              <a:rPr lang="hu-HU" sz="4400" dirty="0" err="1">
                <a:solidFill>
                  <a:schemeClr val="tx1"/>
                </a:solidFill>
              </a:rPr>
              <a:t>for</a:t>
            </a:r>
            <a:r>
              <a:rPr lang="hu-HU" sz="4400" dirty="0">
                <a:solidFill>
                  <a:schemeClr val="tx1"/>
                </a:solidFill>
              </a:rPr>
              <a:t> PhD </a:t>
            </a:r>
            <a:r>
              <a:rPr lang="hu-HU" sz="4400" dirty="0" err="1">
                <a:solidFill>
                  <a:schemeClr val="tx1"/>
                </a:solidFill>
              </a:rPr>
              <a:t>students</a:t>
            </a:r>
            <a:r>
              <a:rPr lang="hu-HU" sz="4400" dirty="0">
                <a:solidFill>
                  <a:schemeClr val="tx1"/>
                </a:solidFill>
              </a:rPr>
              <a:t> (</a:t>
            </a:r>
            <a:r>
              <a:rPr lang="hu-HU" sz="4400" dirty="0">
                <a:solidFill>
                  <a:schemeClr val="tx1"/>
                </a:solidFill>
                <a:hlinkClick r:id="rId6"/>
              </a:rPr>
              <a:t>https://www.mtmt.hu/</a:t>
            </a:r>
            <a:r>
              <a:rPr lang="hu-HU" sz="44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hu-HU" sz="4400" dirty="0" err="1">
                <a:solidFill>
                  <a:schemeClr val="tx1"/>
                </a:solidFill>
              </a:rPr>
              <a:t>Info</a:t>
            </a:r>
            <a:r>
              <a:rPr lang="hu-HU" sz="4400" dirty="0">
                <a:solidFill>
                  <a:schemeClr val="tx1"/>
                </a:solidFill>
              </a:rPr>
              <a:t>: MATE </a:t>
            </a:r>
            <a:r>
              <a:rPr lang="hu-HU" sz="4400" dirty="0" err="1">
                <a:solidFill>
                  <a:schemeClr val="tx1"/>
                </a:solidFill>
              </a:rPr>
              <a:t>libraries</a:t>
            </a:r>
            <a:r>
              <a:rPr lang="hu-HU" sz="4400" dirty="0">
                <a:solidFill>
                  <a:schemeClr val="tx1"/>
                </a:solidFill>
              </a:rPr>
              <a:t> </a:t>
            </a:r>
            <a:r>
              <a:rPr lang="hu-HU" sz="4400" dirty="0" err="1">
                <a:solidFill>
                  <a:schemeClr val="tx1"/>
                </a:solidFill>
              </a:rPr>
              <a:t>or</a:t>
            </a:r>
            <a:r>
              <a:rPr lang="hu-HU" sz="4400" dirty="0">
                <a:solidFill>
                  <a:schemeClr val="tx1"/>
                </a:solidFill>
              </a:rPr>
              <a:t> mtmt@uni-mate.hu</a:t>
            </a:r>
          </a:p>
          <a:p>
            <a:pPr algn="l" eaLnBrk="1" hangingPunct="1"/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3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endParaRPr sz="1800"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KEY SOURCES OF INFORMATION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57939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PHD PROGRAMME STRUCTURE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0D7FC4F-406C-10C1-8CF4-054C7066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072" y="2549754"/>
            <a:ext cx="16230600" cy="107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MID-TERM (COMPLEX) EXAM 1.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016379-2B43-D4CB-E67F-83EA69B94DBA}"/>
              </a:ext>
            </a:extLst>
          </p:cNvPr>
          <p:cNvSpPr txBox="1">
            <a:spLocks/>
          </p:cNvSpPr>
          <p:nvPr/>
        </p:nvSpPr>
        <p:spPr bwMode="auto">
          <a:xfrm>
            <a:off x="1635370" y="4079631"/>
            <a:ext cx="18125302" cy="801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u-HU" sz="44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</a:t>
            </a:r>
            <a:r>
              <a:rPr lang="en-US" sz="4400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heor</a:t>
            </a:r>
            <a:r>
              <a:rPr lang="hu-HU" sz="44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</a:t>
            </a:r>
            <a:r>
              <a:rPr lang="en-US" sz="44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tical part </a:t>
            </a:r>
          </a:p>
          <a:p>
            <a:pPr algn="l"/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 2 subjects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/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topics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in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connection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with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student’s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reseacrh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field</a:t>
            </a:r>
            <a:b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(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usually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from the list of courses)</a:t>
            </a:r>
          </a:p>
          <a:p>
            <a:pPr algn="l"/>
            <a:endParaRPr lang="en-US" sz="4400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u-HU" sz="44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</a:t>
            </a:r>
            <a:r>
              <a:rPr lang="en-US" sz="4400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hesis</a:t>
            </a:r>
            <a:r>
              <a:rPr lang="en-US" sz="44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related part</a:t>
            </a:r>
          </a:p>
          <a:p>
            <a:pPr algn="l"/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Scholars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have to report on the progress of literature review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,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 project planning and initial 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35862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MID-TERM (COMPLEX) EXAM 2.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F01470-33A6-E65B-FEAA-43A9788D1741}"/>
              </a:ext>
            </a:extLst>
          </p:cNvPr>
          <p:cNvSpPr txBox="1">
            <a:spLocks/>
          </p:cNvSpPr>
          <p:nvPr/>
        </p:nvSpPr>
        <p:spPr bwMode="auto">
          <a:xfrm>
            <a:off x="971456" y="3956538"/>
            <a:ext cx="20921389" cy="856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Registration required</a:t>
            </a:r>
            <a:r>
              <a:rPr lang="hu-HU" sz="4000" dirty="0">
                <a:solidFill>
                  <a:schemeClr val="tx1"/>
                </a:solidFill>
              </a:rPr>
              <a:t> (</a:t>
            </a:r>
            <a:r>
              <a:rPr lang="hu-HU" sz="4000" dirty="0" err="1">
                <a:solidFill>
                  <a:schemeClr val="tx1"/>
                </a:solidFill>
              </a:rPr>
              <a:t>via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  <a:r>
              <a:rPr lang="hu-HU" sz="4000" dirty="0" err="1">
                <a:solidFill>
                  <a:schemeClr val="tx1"/>
                </a:solidFill>
              </a:rPr>
              <a:t>Neptun</a:t>
            </a:r>
            <a:r>
              <a:rPr lang="hu-HU" sz="4000" dirty="0">
                <a:solidFill>
                  <a:schemeClr val="tx1"/>
                </a:solidFill>
              </a:rPr>
              <a:t>)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Supervisor</a:t>
            </a:r>
            <a:r>
              <a:rPr lang="hu-HU" sz="4000" dirty="0">
                <a:solidFill>
                  <a:schemeClr val="tx1"/>
                </a:solidFill>
              </a:rPr>
              <a:t>’s</a:t>
            </a:r>
            <a:r>
              <a:rPr lang="en-US" sz="4000" dirty="0">
                <a:solidFill>
                  <a:schemeClr val="tx1"/>
                </a:solidFill>
              </a:rPr>
              <a:t> recommendation necessary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tx1"/>
                </a:solidFill>
              </a:rPr>
              <a:t>Public </a:t>
            </a:r>
            <a:r>
              <a:rPr lang="en-US" sz="4000" dirty="0">
                <a:solidFill>
                  <a:schemeClr val="tx1"/>
                </a:solidFill>
              </a:rPr>
              <a:t>event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Exam Committee: </a:t>
            </a:r>
            <a:r>
              <a:rPr lang="hu-HU" sz="4000" dirty="0">
                <a:solidFill>
                  <a:schemeClr val="tx1"/>
                </a:solidFill>
              </a:rPr>
              <a:t>m</a:t>
            </a:r>
            <a:r>
              <a:rPr lang="en-US" sz="4000" dirty="0" err="1">
                <a:solidFill>
                  <a:schemeClr val="tx1"/>
                </a:solidFill>
              </a:rPr>
              <a:t>inimum</a:t>
            </a:r>
            <a:r>
              <a:rPr lang="en-US" sz="4000" dirty="0">
                <a:solidFill>
                  <a:schemeClr val="tx1"/>
                </a:solidFill>
              </a:rPr>
              <a:t> 3 members</a:t>
            </a:r>
            <a:endParaRPr lang="hu-HU" sz="4000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2 parts are evaluated individually 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Evaluation: passed / fail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Descriptive  assessment will be issued on the spot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Both parts have to be successful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theoretical part can be re</a:t>
            </a:r>
            <a:r>
              <a:rPr lang="hu-HU" sz="4000" dirty="0" err="1">
                <a:solidFill>
                  <a:schemeClr val="tx1"/>
                </a:solidFill>
              </a:rPr>
              <a:t>sit</a:t>
            </a:r>
            <a:r>
              <a:rPr lang="en-US" sz="4000" dirty="0">
                <a:solidFill>
                  <a:schemeClr val="tx1"/>
                </a:solidFill>
              </a:rPr>
              <a:t> once. If the thesis part fails</a:t>
            </a:r>
            <a:r>
              <a:rPr lang="hu-HU" sz="4000" dirty="0">
                <a:solidFill>
                  <a:schemeClr val="tx1"/>
                </a:solidFill>
              </a:rPr>
              <a:t>,</a:t>
            </a:r>
            <a:r>
              <a:rPr lang="en-US" sz="4000" dirty="0">
                <a:solidFill>
                  <a:schemeClr val="tx1"/>
                </a:solidFill>
              </a:rPr>
              <a:t> the program</a:t>
            </a:r>
            <a:r>
              <a:rPr lang="hu-HU" sz="4000" dirty="0" err="1">
                <a:solidFill>
                  <a:schemeClr val="tx1"/>
                </a:solidFill>
              </a:rPr>
              <a:t>me</a:t>
            </a:r>
            <a:r>
              <a:rPr lang="en-US" sz="4000" dirty="0">
                <a:solidFill>
                  <a:schemeClr val="tx1"/>
                </a:solidFill>
              </a:rPr>
              <a:t> is terminated.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9422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94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4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TERMS OF PUBLIC DEFENSE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FE3224-2CE0-4AC1-6EC5-02F7E58D2139}"/>
              </a:ext>
            </a:extLst>
          </p:cNvPr>
          <p:cNvSpPr txBox="1">
            <a:spLocks/>
          </p:cNvSpPr>
          <p:nvPr/>
        </p:nvSpPr>
        <p:spPr bwMode="auto">
          <a:xfrm>
            <a:off x="3077308" y="4062046"/>
            <a:ext cx="1600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successful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mid-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term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exam</a:t>
            </a:r>
            <a:endParaRPr lang="hu-HU" sz="4400" b="1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algn="l"/>
            <a:endParaRPr lang="hu-HU" sz="4400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240 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credits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 =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obtaining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final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certificate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absolut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o</a:t>
            </a:r>
            <a:r>
              <a:rPr lang="en-US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rium</a:t>
            </a:r>
            <a:r>
              <a:rPr lang="en-US" sz="4400" dirty="0">
                <a:solidFill>
                  <a:srgbClr val="09422E"/>
                </a:solidFill>
                <a:cs typeface="Calibri" panose="020F0502020204030204" pitchFamily="34" charset="0"/>
              </a:rPr>
              <a:t>)</a:t>
            </a:r>
            <a:endParaRPr lang="hu-HU" sz="4400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algn="l"/>
            <a:endParaRPr lang="en-US" sz="4400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documentation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of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independent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scientific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work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according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to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DS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rules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(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publication</a:t>
            </a:r>
            <a:r>
              <a:rPr lang="hu-HU" sz="4400" b="1" dirty="0">
                <a:solidFill>
                  <a:srgbClr val="09422E"/>
                </a:solidFill>
                <a:cs typeface="Calibri" panose="020F0502020204030204" pitchFamily="34" charset="0"/>
              </a:rPr>
              <a:t>)</a:t>
            </a:r>
          </a:p>
          <a:p>
            <a:pPr algn="l"/>
            <a:endParaRPr lang="hu-HU" sz="4400" b="1" dirty="0">
              <a:solidFill>
                <a:srgbClr val="09422E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Defending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results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and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thesis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in a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public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rgbClr val="09422E"/>
                </a:solidFill>
                <a:cs typeface="Calibri" panose="020F0502020204030204" pitchFamily="34" charset="0"/>
              </a:rPr>
              <a:t>debate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(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public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 </a:t>
            </a:r>
            <a:r>
              <a:rPr lang="hu-HU" sz="4400" b="1" dirty="0" err="1">
                <a:solidFill>
                  <a:srgbClr val="09422E"/>
                </a:solidFill>
                <a:cs typeface="Calibri" panose="020F0502020204030204" pitchFamily="34" charset="0"/>
              </a:rPr>
              <a:t>defence</a:t>
            </a:r>
            <a:r>
              <a:rPr lang="hu-HU" sz="4400" dirty="0">
                <a:solidFill>
                  <a:srgbClr val="09422E"/>
                </a:solidFill>
                <a:cs typeface="Calibri" panose="020F0502020204030204" pitchFamily="34" charset="0"/>
              </a:rPr>
              <a:t>)</a:t>
            </a:r>
            <a:endParaRPr lang="en-US" sz="4400" dirty="0">
              <a:solidFill>
                <a:srgbClr val="09422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0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42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971456" y="685084"/>
            <a:ext cx="14291990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+mn-lt"/>
              </a:rPr>
              <a:t>PROGRAMS </a:t>
            </a:r>
            <a:r>
              <a:rPr lang="hu-HU" sz="4400" b="1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hu-HU" sz="4400" b="1" dirty="0">
                <a:solidFill>
                  <a:schemeClr val="bg1"/>
                </a:solidFill>
                <a:latin typeface="+mn-lt"/>
              </a:rPr>
              <a:t> INTERNATIONAL STUDENTS</a:t>
            </a:r>
          </a:p>
        </p:txBody>
      </p:sp>
      <p:sp>
        <p:nvSpPr>
          <p:cNvPr id="108" name="Google Shape;108;p19"/>
          <p:cNvSpPr txBox="1"/>
          <p:nvPr/>
        </p:nvSpPr>
        <p:spPr>
          <a:xfrm>
            <a:off x="19760672" y="-14967962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A78677-97A4-595E-1E03-9EE544E06248}"/>
              </a:ext>
            </a:extLst>
          </p:cNvPr>
          <p:cNvSpPr txBox="1"/>
          <p:nvPr/>
        </p:nvSpPr>
        <p:spPr>
          <a:xfrm>
            <a:off x="11124832" y="3804589"/>
            <a:ext cx="953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hu-HU" sz="36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B03F690-A39E-BB59-5C46-F443CF083099}"/>
              </a:ext>
            </a:extLst>
          </p:cNvPr>
          <p:cNvSpPr txBox="1"/>
          <p:nvPr/>
        </p:nvSpPr>
        <p:spPr>
          <a:xfrm>
            <a:off x="1210123" y="2888314"/>
            <a:ext cx="9914709" cy="9654941"/>
          </a:xfrm>
          <a:prstGeom prst="rect">
            <a:avLst/>
          </a:prstGeom>
          <a:noFill/>
        </p:spPr>
        <p:txBody>
          <a:bodyPr wrap="square" lIns="82287" tIns="41143" rIns="82287" bIns="41143">
            <a:spAutoFit/>
          </a:bodyPr>
          <a:lstStyle/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  <a:p>
            <a:pPr marL="308610" indent="-30861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3600" dirty="0" err="1">
                <a:solidFill>
                  <a:prstClr val="black"/>
                </a:solidFill>
                <a:latin typeface="+mn-lt"/>
              </a:rPr>
              <a:t>Orientation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Week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sz="3600" dirty="0" err="1">
                <a:solidFill>
                  <a:prstClr val="black"/>
                </a:solidFill>
                <a:latin typeface="+mn-lt"/>
              </a:rPr>
              <a:t>Researcher’s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Night</a:t>
            </a:r>
            <a:endParaRPr lang="hu-HU" sz="3600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sz="3600" dirty="0">
                <a:solidFill>
                  <a:prstClr val="black"/>
                </a:solidFill>
                <a:latin typeface="+mn-lt"/>
              </a:rPr>
              <a:t>International Opening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Ceremony</a:t>
            </a:r>
            <a:endParaRPr lang="hu-HU" sz="3600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sz="3600" dirty="0" err="1">
                <a:solidFill>
                  <a:prstClr val="black"/>
                </a:solidFill>
                <a:latin typeface="+mn-lt"/>
              </a:rPr>
              <a:t>Cultural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events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(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international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dinner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sports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prstClr val="black"/>
                </a:solidFill>
                <a:latin typeface="+mn-lt"/>
              </a:rPr>
              <a:t>competitions</a:t>
            </a:r>
            <a:r>
              <a:rPr lang="hu-HU" sz="3600" dirty="0">
                <a:solidFill>
                  <a:prstClr val="black"/>
                </a:solidFill>
                <a:latin typeface="+mn-lt"/>
              </a:rPr>
              <a:t> etc.)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Plant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, farm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visits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Participation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in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scientific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conferences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Community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garden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in Gödöllő (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grow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your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own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veggies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and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herbs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): </a:t>
            </a:r>
            <a:r>
              <a:rPr lang="hu-HU" altLang="hu-HU" sz="3600" dirty="0">
                <a:solidFill>
                  <a:prstClr val="black"/>
                </a:solidFill>
                <a:latin typeface="+mn-lt"/>
                <a:hlinkClick r:id="rId5"/>
              </a:rPr>
              <a:t>https://www.facebook.com/SZIA-Agroecological-Garden-of-MATE-112538517117241/</a:t>
            </a:r>
            <a:endParaRPr lang="hu-HU" altLang="hu-HU" sz="3600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EU 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projects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 (</a:t>
            </a:r>
            <a:r>
              <a:rPr lang="hu-HU" altLang="hu-HU" sz="3600" dirty="0" err="1">
                <a:solidFill>
                  <a:prstClr val="black"/>
                </a:solidFill>
                <a:latin typeface="+mn-lt"/>
              </a:rPr>
              <a:t>e.g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. E</a:t>
            </a:r>
            <a:r>
              <a:rPr lang="hu-HU" altLang="hu-HU" sz="3600" baseline="30000" dirty="0">
                <a:solidFill>
                  <a:prstClr val="black"/>
                </a:solidFill>
                <a:latin typeface="+mn-lt"/>
              </a:rPr>
              <a:t>3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UDRES</a:t>
            </a:r>
            <a:r>
              <a:rPr lang="hu-HU" altLang="hu-HU" sz="3600" baseline="30000" dirty="0">
                <a:solidFill>
                  <a:prstClr val="black"/>
                </a:solidFill>
                <a:latin typeface="+mn-lt"/>
              </a:rPr>
              <a:t>3</a:t>
            </a:r>
            <a:r>
              <a:rPr lang="hu-HU" altLang="hu-HU" sz="3600" dirty="0">
                <a:solidFill>
                  <a:prstClr val="black"/>
                </a:solidFill>
                <a:latin typeface="+mn-lt"/>
              </a:rPr>
              <a:t>): </a:t>
            </a:r>
            <a:r>
              <a:rPr lang="hu-HU" altLang="hu-HU" sz="3600" dirty="0">
                <a:solidFill>
                  <a:prstClr val="black"/>
                </a:solidFill>
                <a:latin typeface="+mn-lt"/>
                <a:hlinkClick r:id="rId6"/>
              </a:rPr>
              <a:t>https://en.uni-mate.hu/e%C2%B3udres%C2%B2-european-university-alliance</a:t>
            </a:r>
            <a:endParaRPr lang="hu-HU" altLang="hu-HU" sz="36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hu-HU" altLang="hu-HU" sz="36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5A9AFC-B52E-79EC-E491-8E3E360F9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4593" y="2888314"/>
            <a:ext cx="7245582" cy="380096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195F1D3-48BE-F657-4DEC-CFF6880BB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3046" y="7491607"/>
            <a:ext cx="3897235" cy="48033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36A6D3D-179B-85CD-55C8-E94B8F5847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86439" y="6849176"/>
            <a:ext cx="4957593" cy="351666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1085FEB-547F-F2CE-E82D-DF608F69C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32977" y="9903240"/>
            <a:ext cx="5264516" cy="343242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F5206BF-4316-0396-B464-905B38A1A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5678" y="3108428"/>
            <a:ext cx="4391804" cy="35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2070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491</Words>
  <Application>Microsoft Office PowerPoint</Application>
  <PresentationFormat>Egyéni</PresentationFormat>
  <Paragraphs>83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Wingdings</vt:lpstr>
      <vt:lpstr>Helvetica Neue</vt:lpstr>
      <vt:lpstr>21_BasicWhite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Tassy Zsuzsanna</dc:creator>
  <cp:lastModifiedBy>Tassy Zsuzsanna</cp:lastModifiedBy>
  <cp:revision>6</cp:revision>
  <dcterms:modified xsi:type="dcterms:W3CDTF">2023-03-27T08:55:54Z</dcterms:modified>
</cp:coreProperties>
</file>