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0"/>
  </p:notesMasterIdLst>
  <p:sldIdLst>
    <p:sldId id="256" r:id="rId2"/>
    <p:sldId id="258" r:id="rId3"/>
    <p:sldId id="265" r:id="rId4"/>
    <p:sldId id="266" r:id="rId5"/>
    <p:sldId id="271" r:id="rId6"/>
    <p:sldId id="268" r:id="rId7"/>
    <p:sldId id="270" r:id="rId8"/>
    <p:sldId id="269" r:id="rId9"/>
  </p:sldIdLst>
  <p:sldSz cx="24384000" cy="13716000"/>
  <p:notesSz cx="6858000" cy="9144000"/>
  <p:embeddedFontLst>
    <p:embeddedFont>
      <p:font typeface="Helvetica Neue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8140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751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5333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0940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1730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5305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dézet">
  <p:cSld name="Idéze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 - hármas">
  <p:cSld name="Fénykép - hárma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">
  <p:cSld name="Fénykép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 sz="1800"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>
  <p:cSld name="Üre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otó">
  <p:cSld name="Cím és fotó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ásik cím és fotó ">
  <p:cSld name="Másik cím és fotó 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lsorolásjelek">
  <p:cSld name="Felsorolásjele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, listajelek és fénykép">
  <p:cSld name="Cím, listajelek és fénykép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">
  <p:cSld name="Szakasz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gállapítás">
  <p:cSld name="Megállapítá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gadhatatlan tény">
  <p:cSld name="Tagadhatatlan tén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laczko.lorantne@uni-mate.hu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tassy.zsuzsanna@uni-mate.hu" TargetMode="External"/><Relationship Id="rId5" Type="http://schemas.openxmlformats.org/officeDocument/2006/relationships/hyperlink" Target="mailto:Simane.dolanyi.edit@uni-mate.hu" TargetMode="External"/><Relationship Id="rId4" Type="http://schemas.openxmlformats.org/officeDocument/2006/relationships/hyperlink" Target="mailto:torokne.hajdu.monika@uni-mate.h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tmt.hu/" TargetMode="External"/><Relationship Id="rId5" Type="http://schemas.openxmlformats.org/officeDocument/2006/relationships/hyperlink" Target="https://doktori.hu/" TargetMode="External"/><Relationship Id="rId4" Type="http://schemas.openxmlformats.org/officeDocument/2006/relationships/hyperlink" Target="https://en.uni-mate.h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uni-mate.hu/e%C2%B3udres%C2%B2-european-university-alliance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www.facebook.com/SZIA-Agroecological-Garden-of-MATE-112538517117241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7"/>
          <p:cNvGrpSpPr/>
          <p:nvPr/>
        </p:nvGrpSpPr>
        <p:grpSpPr>
          <a:xfrm>
            <a:off x="-29497" y="2044615"/>
            <a:ext cx="18134255" cy="9988689"/>
            <a:chOff x="-29497" y="2044615"/>
            <a:chExt cx="18134255" cy="9988689"/>
          </a:xfrm>
        </p:grpSpPr>
        <p:sp>
          <p:nvSpPr>
            <p:cNvPr id="77" name="Google Shape;77;p17"/>
            <p:cNvSpPr/>
            <p:nvPr/>
          </p:nvSpPr>
          <p:spPr>
            <a:xfrm>
              <a:off x="-29497" y="2044615"/>
              <a:ext cx="11453578" cy="9988688"/>
            </a:xfrm>
            <a:custGeom>
              <a:avLst/>
              <a:gdLst/>
              <a:ahLst/>
              <a:cxnLst/>
              <a:rect l="l" t="t" r="r" b="b"/>
              <a:pathLst>
                <a:path w="23757" h="21600" extrusionOk="0">
                  <a:moveTo>
                    <a:pt x="0" y="0"/>
                  </a:moveTo>
                  <a:lnTo>
                    <a:pt x="21263" y="0"/>
                  </a:lnTo>
                  <a:cubicBezTo>
                    <a:pt x="21485" y="3363"/>
                    <a:pt x="23757" y="7063"/>
                    <a:pt x="23757" y="10812"/>
                  </a:cubicBezTo>
                  <a:cubicBezTo>
                    <a:pt x="23756" y="14554"/>
                    <a:pt x="21484" y="18244"/>
                    <a:pt x="21263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8" name="Google Shape;78;p17"/>
            <p:cNvSpPr/>
            <p:nvPr/>
          </p:nvSpPr>
          <p:spPr>
            <a:xfrm>
              <a:off x="9003666" y="6723760"/>
              <a:ext cx="4145906" cy="5309544"/>
            </a:xfrm>
            <a:custGeom>
              <a:avLst/>
              <a:gdLst/>
              <a:ahLst/>
              <a:cxnLst/>
              <a:rect l="l" t="t" r="r" b="b"/>
              <a:pathLst>
                <a:path w="21978" h="21648" extrusionOk="0">
                  <a:moveTo>
                    <a:pt x="12418" y="45"/>
                  </a:moveTo>
                  <a:lnTo>
                    <a:pt x="0" y="21648"/>
                  </a:lnTo>
                  <a:lnTo>
                    <a:pt x="10222" y="21642"/>
                  </a:lnTo>
                  <a:lnTo>
                    <a:pt x="21978" y="0"/>
                  </a:lnTo>
                  <a:lnTo>
                    <a:pt x="12418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9" name="Google Shape;79;p17"/>
            <p:cNvSpPr/>
            <p:nvPr/>
          </p:nvSpPr>
          <p:spPr>
            <a:xfrm flipH="1">
              <a:off x="9377212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0" name="Google Shape;80;p17"/>
            <p:cNvSpPr/>
            <p:nvPr/>
          </p:nvSpPr>
          <p:spPr>
            <a:xfrm>
              <a:off x="11552197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1" name="Google Shape;81;p17"/>
            <p:cNvSpPr/>
            <p:nvPr/>
          </p:nvSpPr>
          <p:spPr>
            <a:xfrm flipH="1">
              <a:off x="11854443" y="2044615"/>
              <a:ext cx="3779756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2" name="Google Shape;82;p17"/>
            <p:cNvSpPr/>
            <p:nvPr/>
          </p:nvSpPr>
          <p:spPr>
            <a:xfrm>
              <a:off x="14022763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3" name="Google Shape;83;p17"/>
            <p:cNvSpPr/>
            <p:nvPr/>
          </p:nvSpPr>
          <p:spPr>
            <a:xfrm flipH="1">
              <a:off x="14325003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84" name="Google Shape;84;p17" descr="MATE_2021_green_Rajztábla 1.jpg"/>
          <p:cNvPicPr preferRelativeResize="0"/>
          <p:nvPr/>
        </p:nvPicPr>
        <p:blipFill rotWithShape="1">
          <a:blip r:embed="rId3">
            <a:alphaModFix/>
          </a:blip>
          <a:srcRect l="15451" t="22853" r="15451" b="22852"/>
          <a:stretch/>
        </p:blipFill>
        <p:spPr>
          <a:xfrm>
            <a:off x="18423041" y="5590579"/>
            <a:ext cx="5067811" cy="253502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1545263" y="3701825"/>
            <a:ext cx="10659622" cy="379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Information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Doctoral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Studies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4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745779" y="3804589"/>
            <a:ext cx="8521313" cy="868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l" eaLnBrk="1" hangingPunct="1"/>
            <a:r>
              <a:rPr lang="hu-HU" sz="3600" b="1" dirty="0">
                <a:solidFill>
                  <a:srgbClr val="09422E"/>
                </a:solidFill>
                <a:cs typeface="Times New Roman" pitchFamily="18" charset="0"/>
              </a:rPr>
              <a:t>Gödöllő Campus</a:t>
            </a:r>
          </a:p>
          <a:p>
            <a:pPr algn="l" eaLnBrk="1" hangingPunct="1"/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Mónika HAJDÚ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H</a:t>
            </a:r>
            <a:r>
              <a:rPr lang="en-US" sz="3600" dirty="0" err="1">
                <a:solidFill>
                  <a:srgbClr val="09422E"/>
                </a:solidFill>
              </a:rPr>
              <a:t>ead</a:t>
            </a:r>
            <a:r>
              <a:rPr lang="en-US" sz="3600" dirty="0">
                <a:solidFill>
                  <a:srgbClr val="09422E"/>
                </a:solidFill>
              </a:rPr>
              <a:t> of </a:t>
            </a:r>
            <a:r>
              <a:rPr lang="hu-HU" sz="3600" dirty="0">
                <a:solidFill>
                  <a:srgbClr val="09422E"/>
                </a:solidFill>
              </a:rPr>
              <a:t>DHC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hlinkClick r:id="rId4"/>
              </a:rPr>
              <a:t>	torokne.hajdu.monika@uni-mate.hu</a:t>
            </a:r>
            <a:endParaRPr lang="hu-HU" sz="3600" dirty="0">
              <a:solidFill>
                <a:srgbClr val="09422E"/>
              </a:solidFill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</a:rPr>
              <a:t>		</a:t>
            </a:r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Edit SIMA DOLÁNYI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International </a:t>
            </a:r>
            <a:r>
              <a:rPr lang="hu-HU" sz="3600" dirty="0" err="1">
                <a:solidFill>
                  <a:srgbClr val="09422E"/>
                </a:solidFill>
                <a:cs typeface="Times New Roman" pitchFamily="18" charset="0"/>
              </a:rPr>
              <a:t>coordinator</a:t>
            </a:r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  <a:hlinkClick r:id="rId5"/>
              </a:rPr>
              <a:t>	simane.dolanyi.edit@uni-mate.hu</a:t>
            </a:r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		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Zsuzsanna TASSY</a:t>
            </a:r>
            <a:endParaRPr lang="en-US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</a:t>
            </a:r>
            <a:r>
              <a:rPr lang="hu-HU" sz="3600" dirty="0" err="1">
                <a:solidFill>
                  <a:srgbClr val="09422E"/>
                </a:solidFill>
                <a:cs typeface="Times New Roman" pitchFamily="18" charset="0"/>
              </a:rPr>
              <a:t>international</a:t>
            </a:r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3600" dirty="0" err="1">
                <a:solidFill>
                  <a:srgbClr val="09422E"/>
                </a:solidFill>
                <a:cs typeface="Times New Roman" pitchFamily="18" charset="0"/>
              </a:rPr>
              <a:t>coordinator</a:t>
            </a:r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 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  <a:hlinkClick r:id="rId6"/>
              </a:rPr>
              <a:t>	tassy.zsuzsanna@uni-mate.hu</a:t>
            </a:r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1800" dirty="0">
                <a:solidFill>
                  <a:srgbClr val="09422E"/>
                </a:solidFill>
                <a:cs typeface="Times New Roman" pitchFamily="18" charset="0"/>
              </a:rPr>
              <a:t>		</a:t>
            </a:r>
            <a:endParaRPr sz="1800" dirty="0"/>
          </a:p>
        </p:txBody>
      </p:sp>
      <p:sp>
        <p:nvSpPr>
          <p:cNvPr id="106" name="Google Shape;106;p19"/>
          <p:cNvSpPr txBox="1"/>
          <p:nvPr/>
        </p:nvSpPr>
        <p:spPr>
          <a:xfrm>
            <a:off x="971456" y="408086"/>
            <a:ext cx="14291990" cy="1333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/>
            <a:r>
              <a:rPr lang="hu-HU" sz="4000" b="1" dirty="0">
                <a:solidFill>
                  <a:schemeClr val="bg1"/>
                </a:solidFill>
                <a:latin typeface="+mn-lt"/>
              </a:rPr>
              <a:t>ACADEMIC ADMINISTRATION: </a:t>
            </a:r>
            <a:r>
              <a:rPr lang="hu-HU" sz="4000" b="1" dirty="0" err="1">
                <a:solidFill>
                  <a:schemeClr val="bg1"/>
                </a:solidFill>
                <a:latin typeface="+mn-lt"/>
              </a:rPr>
              <a:t>Who</a:t>
            </a:r>
            <a:r>
              <a:rPr lang="hu-HU" sz="4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hu-HU" sz="4000" b="1" dirty="0" err="1">
                <a:solidFill>
                  <a:schemeClr val="bg1"/>
                </a:solidFill>
                <a:latin typeface="+mn-lt"/>
              </a:rPr>
              <a:t>to</a:t>
            </a:r>
            <a:r>
              <a:rPr lang="hu-HU" sz="4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hu-HU" sz="4000" b="1" dirty="0" err="1">
                <a:solidFill>
                  <a:schemeClr val="bg1"/>
                </a:solidFill>
                <a:latin typeface="+mn-lt"/>
              </a:rPr>
              <a:t>contact</a:t>
            </a:r>
            <a:r>
              <a:rPr lang="hu-HU" sz="4000" b="1" dirty="0">
                <a:solidFill>
                  <a:schemeClr val="bg1"/>
                </a:solidFill>
                <a:latin typeface="+mn-lt"/>
              </a:rPr>
              <a:t>?</a:t>
            </a:r>
          </a:p>
          <a:p>
            <a:pPr algn="ctr"/>
            <a:r>
              <a:rPr lang="hu-HU" sz="4000" b="1" dirty="0" err="1">
                <a:solidFill>
                  <a:schemeClr val="bg1"/>
                </a:solidFill>
                <a:latin typeface="+mn-lt"/>
              </a:rPr>
              <a:t>Doctoral</a:t>
            </a:r>
            <a:r>
              <a:rPr lang="hu-HU" sz="4000" b="1" dirty="0">
                <a:solidFill>
                  <a:schemeClr val="bg1"/>
                </a:solidFill>
                <a:latin typeface="+mn-lt"/>
              </a:rPr>
              <a:t> and </a:t>
            </a:r>
            <a:r>
              <a:rPr lang="hu-HU" sz="4000" b="1" dirty="0" err="1">
                <a:solidFill>
                  <a:schemeClr val="bg1"/>
                </a:solidFill>
                <a:latin typeface="+mn-lt"/>
              </a:rPr>
              <a:t>Habilitation</a:t>
            </a:r>
            <a:r>
              <a:rPr lang="hu-HU" sz="4000" b="1" dirty="0">
                <a:solidFill>
                  <a:schemeClr val="bg1"/>
                </a:solidFill>
                <a:latin typeface="+mn-lt"/>
              </a:rPr>
              <a:t> Centre (DHC)</a:t>
            </a:r>
          </a:p>
        </p:txBody>
      </p:sp>
      <p:sp>
        <p:nvSpPr>
          <p:cNvPr id="108" name="Google Shape;108;p19"/>
          <p:cNvSpPr txBox="1"/>
          <p:nvPr/>
        </p:nvSpPr>
        <p:spPr>
          <a:xfrm>
            <a:off x="19760672" y="-14967962"/>
            <a:ext cx="102657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BA78677-97A4-595E-1E03-9EE544E06248}"/>
              </a:ext>
            </a:extLst>
          </p:cNvPr>
          <p:cNvSpPr txBox="1"/>
          <p:nvPr/>
        </p:nvSpPr>
        <p:spPr>
          <a:xfrm>
            <a:off x="11124832" y="3804589"/>
            <a:ext cx="9537091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r>
              <a:rPr lang="hu-HU" sz="3600" b="1" dirty="0">
                <a:solidFill>
                  <a:srgbClr val="09422E"/>
                </a:solidFill>
                <a:cs typeface="Arial" pitchFamily="34" charset="0"/>
              </a:rPr>
              <a:t>Buda Campus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Zsuzsanna TASSY</a:t>
            </a:r>
            <a:endParaRPr lang="en-US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</a:t>
            </a:r>
            <a:r>
              <a:rPr lang="hu-HU" sz="3600" dirty="0" err="1">
                <a:solidFill>
                  <a:srgbClr val="09422E"/>
                </a:solidFill>
                <a:cs typeface="Times New Roman" pitchFamily="18" charset="0"/>
              </a:rPr>
              <a:t>international</a:t>
            </a:r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3600" dirty="0" err="1">
                <a:solidFill>
                  <a:srgbClr val="09422E"/>
                </a:solidFill>
                <a:cs typeface="Times New Roman" pitchFamily="18" charset="0"/>
              </a:rPr>
              <a:t>coordinator</a:t>
            </a:r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 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</a:t>
            </a:r>
            <a:r>
              <a:rPr lang="hu-HU" sz="3600" dirty="0">
                <a:solidFill>
                  <a:srgbClr val="09422E"/>
                </a:solidFill>
                <a:cs typeface="Times New Roman" pitchFamily="18" charset="0"/>
                <a:hlinkClick r:id="rId6"/>
              </a:rPr>
              <a:t>tassy.zsuzsanna@uni-mate.hu</a:t>
            </a:r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</a:rPr>
              <a:t>		</a:t>
            </a:r>
          </a:p>
          <a:p>
            <a:pPr eaLnBrk="1" hangingPunct="1">
              <a:spcBef>
                <a:spcPct val="0"/>
              </a:spcBef>
            </a:pPr>
            <a:r>
              <a:rPr lang="hu-HU" sz="3600" b="1" dirty="0">
                <a:solidFill>
                  <a:srgbClr val="09422E"/>
                </a:solidFill>
                <a:cs typeface="Arial" pitchFamily="34" charset="0"/>
              </a:rPr>
              <a:t>Kaposvár Campus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Katalin LACZKÓ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</a:t>
            </a:r>
            <a:r>
              <a:rPr lang="hu-HU" sz="3600" dirty="0" err="1">
                <a:solidFill>
                  <a:srgbClr val="09422E"/>
                </a:solidFill>
                <a:cs typeface="Times New Roman" pitchFamily="18" charset="0"/>
              </a:rPr>
              <a:t>international</a:t>
            </a:r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 </a:t>
            </a:r>
            <a:r>
              <a:rPr lang="hu-HU" sz="3600" dirty="0" err="1">
                <a:solidFill>
                  <a:srgbClr val="09422E"/>
                </a:solidFill>
                <a:cs typeface="Times New Roman" pitchFamily="18" charset="0"/>
              </a:rPr>
              <a:t>coordinator</a:t>
            </a:r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</a:t>
            </a:r>
            <a:r>
              <a:rPr lang="hu-HU" sz="3600" dirty="0">
                <a:solidFill>
                  <a:srgbClr val="09422E"/>
                </a:solidFill>
                <a:cs typeface="Times New Roman" pitchFamily="18" charset="0"/>
                <a:hlinkClick r:id="rId8"/>
              </a:rPr>
              <a:t>laczko.lorantne@uni-mate.hu</a:t>
            </a:r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eaLnBrk="1" hangingPunct="1"/>
            <a:endParaRPr lang="hu-HU" sz="3600" b="1" dirty="0">
              <a:solidFill>
                <a:srgbClr val="09422E"/>
              </a:solidFill>
              <a:cs typeface="Times New Roman" pitchFamily="18" charset="0"/>
            </a:endParaRPr>
          </a:p>
          <a:p>
            <a:pPr eaLnBrk="1" hangingPunct="1"/>
            <a:r>
              <a:rPr lang="hu-HU" sz="3600" b="1" dirty="0">
                <a:solidFill>
                  <a:srgbClr val="09422E"/>
                </a:solidFill>
                <a:cs typeface="Times New Roman" pitchFamily="18" charset="0"/>
              </a:rPr>
              <a:t>Keszthely (Festetics Campus)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  <a:cs typeface="Times New Roman" pitchFamily="18" charset="0"/>
              </a:rPr>
              <a:t>	Mónika HAJDÚ</a:t>
            </a:r>
          </a:p>
          <a:p>
            <a:pPr algn="l" eaLnBrk="1" hangingPunct="1"/>
            <a:r>
              <a:rPr lang="hu-HU" sz="3600" dirty="0">
                <a:solidFill>
                  <a:srgbClr val="09422E"/>
                </a:solidFill>
              </a:rPr>
              <a:t>	</a:t>
            </a:r>
            <a:r>
              <a:rPr lang="hu-HU" sz="3600" dirty="0">
                <a:solidFill>
                  <a:srgbClr val="09422E"/>
                </a:solidFill>
                <a:hlinkClick r:id="rId4"/>
              </a:rPr>
              <a:t>torokne.hajdu.monika@uni-mate.hu</a:t>
            </a:r>
            <a:endParaRPr lang="hu-HU" sz="3600" dirty="0">
              <a:solidFill>
                <a:srgbClr val="09422E"/>
              </a:solidFill>
            </a:endParaRPr>
          </a:p>
          <a:p>
            <a:pPr algn="l" eaLnBrk="1" hangingPunct="1"/>
            <a:endParaRPr lang="hu-H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4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745779" y="3342924"/>
            <a:ext cx="22448329" cy="9612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l"/>
            <a:r>
              <a:rPr lang="hu-HU" sz="4400" b="1" dirty="0">
                <a:solidFill>
                  <a:schemeClr val="tx1"/>
                </a:solidFill>
              </a:rPr>
              <a:t>HOMEPAGES:</a:t>
            </a:r>
            <a:r>
              <a:rPr lang="hu-HU" sz="4400" dirty="0">
                <a:solidFill>
                  <a:schemeClr val="tx1"/>
                </a:solidFill>
              </a:rPr>
              <a:t> </a:t>
            </a:r>
            <a:r>
              <a:rPr lang="hu-HU" sz="4400" dirty="0">
                <a:solidFill>
                  <a:schemeClr val="tx1"/>
                </a:solidFill>
                <a:hlinkClick r:id="rId4"/>
              </a:rPr>
              <a:t>https://en.uni-mate.hu/</a:t>
            </a:r>
            <a:r>
              <a:rPr lang="hu-HU" sz="4400" dirty="0">
                <a:solidFill>
                  <a:schemeClr val="tx1"/>
                </a:solidFill>
              </a:rPr>
              <a:t> and </a:t>
            </a:r>
            <a:r>
              <a:rPr lang="hu-HU" sz="4400" dirty="0">
                <a:solidFill>
                  <a:schemeClr val="tx1"/>
                </a:solidFill>
                <a:hlinkClick r:id="rId5"/>
              </a:rPr>
              <a:t>https://doktori.hu/</a:t>
            </a:r>
            <a:r>
              <a:rPr lang="hu-HU" sz="4400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hu-HU" sz="4400" b="1" dirty="0">
              <a:solidFill>
                <a:schemeClr val="tx1"/>
              </a:solidFill>
            </a:endParaRPr>
          </a:p>
          <a:p>
            <a:pPr algn="l"/>
            <a:r>
              <a:rPr lang="hu-HU" sz="4400" b="1" dirty="0">
                <a:solidFill>
                  <a:schemeClr val="tx1"/>
                </a:solidFill>
              </a:rPr>
              <a:t>FACEBOOK:</a:t>
            </a:r>
            <a:r>
              <a:rPr lang="hu-HU" sz="4400" dirty="0">
                <a:solidFill>
                  <a:schemeClr val="tx1"/>
                </a:solidFill>
              </a:rPr>
              <a:t> </a:t>
            </a:r>
            <a:r>
              <a:rPr lang="hu-HU" sz="4400" dirty="0" err="1">
                <a:solidFill>
                  <a:schemeClr val="tx1"/>
                </a:solidFill>
              </a:rPr>
              <a:t>join</a:t>
            </a:r>
            <a:r>
              <a:rPr lang="hu-HU" sz="4400" dirty="0">
                <a:solidFill>
                  <a:schemeClr val="tx1"/>
                </a:solidFill>
              </a:rPr>
              <a:t> „International </a:t>
            </a:r>
            <a:r>
              <a:rPr lang="hu-HU" sz="4400" dirty="0" err="1">
                <a:solidFill>
                  <a:schemeClr val="tx1"/>
                </a:solidFill>
              </a:rPr>
              <a:t>students</a:t>
            </a:r>
            <a:r>
              <a:rPr lang="hu-HU" sz="4400" dirty="0">
                <a:solidFill>
                  <a:schemeClr val="tx1"/>
                </a:solidFill>
              </a:rPr>
              <a:t> </a:t>
            </a:r>
            <a:r>
              <a:rPr lang="hu-HU" sz="4400" dirty="0" err="1">
                <a:solidFill>
                  <a:schemeClr val="tx1"/>
                </a:solidFill>
              </a:rPr>
              <a:t>at</a:t>
            </a:r>
            <a:r>
              <a:rPr lang="hu-HU" sz="4400" dirty="0">
                <a:solidFill>
                  <a:schemeClr val="tx1"/>
                </a:solidFill>
              </a:rPr>
              <a:t> MATE (</a:t>
            </a:r>
            <a:r>
              <a:rPr lang="hu-HU" sz="4400" dirty="0" err="1">
                <a:solidFill>
                  <a:schemeClr val="tx1"/>
                </a:solidFill>
              </a:rPr>
              <a:t>former</a:t>
            </a:r>
            <a:r>
              <a:rPr lang="hu-HU" sz="4400" dirty="0">
                <a:solidFill>
                  <a:schemeClr val="tx1"/>
                </a:solidFill>
              </a:rPr>
              <a:t> SZIU)” and „International PhD </a:t>
            </a:r>
            <a:r>
              <a:rPr lang="hu-HU" sz="4400" dirty="0" err="1">
                <a:solidFill>
                  <a:schemeClr val="tx1"/>
                </a:solidFill>
              </a:rPr>
              <a:t>students</a:t>
            </a:r>
            <a:r>
              <a:rPr lang="hu-HU" sz="4400" dirty="0">
                <a:solidFill>
                  <a:schemeClr val="tx1"/>
                </a:solidFill>
              </a:rPr>
              <a:t>  MATE (</a:t>
            </a:r>
            <a:r>
              <a:rPr lang="hu-HU" sz="4400" dirty="0" err="1">
                <a:solidFill>
                  <a:schemeClr val="tx1"/>
                </a:solidFill>
              </a:rPr>
              <a:t>former</a:t>
            </a:r>
            <a:r>
              <a:rPr lang="hu-HU" sz="4400" dirty="0">
                <a:solidFill>
                  <a:schemeClr val="tx1"/>
                </a:solidFill>
              </a:rPr>
              <a:t> SZIU)” </a:t>
            </a:r>
            <a:r>
              <a:rPr lang="hu-HU" sz="4400" dirty="0" err="1">
                <a:solidFill>
                  <a:schemeClr val="tx1"/>
                </a:solidFill>
              </a:rPr>
              <a:t>groups</a:t>
            </a:r>
            <a:endParaRPr lang="hu-HU" sz="4400" dirty="0">
              <a:solidFill>
                <a:schemeClr val="tx1"/>
              </a:solidFill>
            </a:endParaRPr>
          </a:p>
          <a:p>
            <a:pPr algn="l"/>
            <a:endParaRPr lang="hu-HU" sz="4400" b="1" dirty="0">
              <a:solidFill>
                <a:schemeClr val="tx1"/>
              </a:solidFill>
            </a:endParaRPr>
          </a:p>
          <a:p>
            <a:pPr algn="l"/>
            <a:r>
              <a:rPr lang="hu-HU" sz="4400" b="1" dirty="0">
                <a:solidFill>
                  <a:schemeClr val="tx1"/>
                </a:solidFill>
              </a:rPr>
              <a:t>SH/SCYP </a:t>
            </a:r>
            <a:r>
              <a:rPr lang="hu-HU" sz="4400" b="1" dirty="0" err="1">
                <a:solidFill>
                  <a:schemeClr val="tx1"/>
                </a:solidFill>
              </a:rPr>
              <a:t>contracts</a:t>
            </a:r>
            <a:r>
              <a:rPr lang="hu-HU" sz="4400" b="1" dirty="0">
                <a:solidFill>
                  <a:schemeClr val="tx1"/>
                </a:solidFill>
              </a:rPr>
              <a:t> </a:t>
            </a:r>
            <a:r>
              <a:rPr lang="hu-HU" sz="4400" b="1" dirty="0" err="1">
                <a:solidFill>
                  <a:schemeClr val="tx1"/>
                </a:solidFill>
              </a:rPr>
              <a:t>for</a:t>
            </a:r>
            <a:r>
              <a:rPr lang="hu-HU" sz="4400" b="1" dirty="0">
                <a:solidFill>
                  <a:schemeClr val="tx1"/>
                </a:solidFill>
              </a:rPr>
              <a:t> SH/SCYP </a:t>
            </a:r>
            <a:r>
              <a:rPr lang="hu-HU" sz="4400" b="1" dirty="0" err="1">
                <a:solidFill>
                  <a:schemeClr val="tx1"/>
                </a:solidFill>
              </a:rPr>
              <a:t>scholarship</a:t>
            </a:r>
            <a:r>
              <a:rPr lang="hu-HU" sz="4400" b="1" dirty="0">
                <a:solidFill>
                  <a:schemeClr val="tx1"/>
                </a:solidFill>
              </a:rPr>
              <a:t> </a:t>
            </a:r>
            <a:r>
              <a:rPr lang="hu-HU" sz="4400" b="1" dirty="0" err="1">
                <a:solidFill>
                  <a:schemeClr val="tx1"/>
                </a:solidFill>
              </a:rPr>
              <a:t>holders</a:t>
            </a:r>
            <a:endParaRPr lang="hu-HU" sz="4400" dirty="0">
              <a:solidFill>
                <a:schemeClr val="tx1"/>
              </a:solidFill>
            </a:endParaRPr>
          </a:p>
          <a:p>
            <a:pPr algn="l"/>
            <a:endParaRPr lang="hu-HU" sz="4400" b="1" dirty="0">
              <a:solidFill>
                <a:schemeClr val="tx1"/>
              </a:solidFill>
            </a:endParaRPr>
          </a:p>
          <a:p>
            <a:pPr algn="l"/>
            <a:r>
              <a:rPr lang="hu-HU" sz="4400" b="1" dirty="0" err="1">
                <a:solidFill>
                  <a:schemeClr val="tx1"/>
                </a:solidFill>
              </a:rPr>
              <a:t>Rules</a:t>
            </a:r>
            <a:r>
              <a:rPr lang="hu-HU" sz="4400" b="1" dirty="0">
                <a:solidFill>
                  <a:schemeClr val="tx1"/>
                </a:solidFill>
              </a:rPr>
              <a:t> and </a:t>
            </a:r>
            <a:r>
              <a:rPr lang="hu-HU" sz="4400" b="1" dirty="0" err="1">
                <a:solidFill>
                  <a:schemeClr val="tx1"/>
                </a:solidFill>
              </a:rPr>
              <a:t>procedures</a:t>
            </a:r>
            <a:r>
              <a:rPr lang="hu-HU" sz="4400" b="1" dirty="0">
                <a:solidFill>
                  <a:schemeClr val="tx1"/>
                </a:solidFill>
              </a:rPr>
              <a:t>: </a:t>
            </a:r>
            <a:r>
              <a:rPr lang="hu-HU" sz="4400" b="1" dirty="0" err="1">
                <a:solidFill>
                  <a:schemeClr val="tx1"/>
                </a:solidFill>
              </a:rPr>
              <a:t>Doctoral</a:t>
            </a:r>
            <a:r>
              <a:rPr lang="hu-HU" sz="4400" b="1" dirty="0">
                <a:solidFill>
                  <a:schemeClr val="tx1"/>
                </a:solidFill>
              </a:rPr>
              <a:t> </a:t>
            </a:r>
            <a:r>
              <a:rPr lang="hu-HU" sz="4400" b="1" dirty="0" err="1">
                <a:solidFill>
                  <a:schemeClr val="tx1"/>
                </a:solidFill>
              </a:rPr>
              <a:t>Rules</a:t>
            </a:r>
            <a:r>
              <a:rPr lang="hu-HU" sz="4400" b="1" dirty="0">
                <a:solidFill>
                  <a:schemeClr val="tx1"/>
                </a:solidFill>
              </a:rPr>
              <a:t> </a:t>
            </a:r>
            <a:r>
              <a:rPr lang="hu-HU" sz="4400" b="1" dirty="0" err="1">
                <a:solidFill>
                  <a:schemeClr val="tx1"/>
                </a:solidFill>
              </a:rPr>
              <a:t>at</a:t>
            </a:r>
            <a:r>
              <a:rPr lang="hu-HU" sz="4400" b="1" dirty="0">
                <a:solidFill>
                  <a:schemeClr val="tx1"/>
                </a:solidFill>
              </a:rPr>
              <a:t> MATE </a:t>
            </a:r>
            <a:r>
              <a:rPr lang="hu-HU" sz="4400" dirty="0">
                <a:solidFill>
                  <a:schemeClr val="tx1"/>
                </a:solidFill>
              </a:rPr>
              <a:t>(</a:t>
            </a:r>
            <a:r>
              <a:rPr lang="hu-HU" sz="4400" dirty="0">
                <a:solidFill>
                  <a:schemeClr val="tx1"/>
                </a:solidFill>
                <a:hlinkClick r:id="rId4"/>
              </a:rPr>
              <a:t>https://en.uni-mate.hu/</a:t>
            </a:r>
            <a:r>
              <a:rPr lang="hu-HU" sz="4400" dirty="0">
                <a:solidFill>
                  <a:schemeClr val="tx1"/>
                </a:solidFill>
              </a:rPr>
              <a:t>)</a:t>
            </a:r>
          </a:p>
          <a:p>
            <a:pPr algn="l"/>
            <a:endParaRPr lang="hu-HU" sz="4400" dirty="0">
              <a:solidFill>
                <a:schemeClr val="tx1"/>
              </a:solidFill>
            </a:endParaRPr>
          </a:p>
          <a:p>
            <a:pPr algn="l"/>
            <a:r>
              <a:rPr lang="hu-HU" sz="4400" b="1" dirty="0" err="1">
                <a:solidFill>
                  <a:schemeClr val="tx1"/>
                </a:solidFill>
              </a:rPr>
              <a:t>Official</a:t>
            </a:r>
            <a:r>
              <a:rPr lang="hu-HU" sz="4400" b="1" dirty="0">
                <a:solidFill>
                  <a:schemeClr val="tx1"/>
                </a:solidFill>
              </a:rPr>
              <a:t> </a:t>
            </a:r>
            <a:r>
              <a:rPr lang="hu-HU" sz="4400" b="1" dirty="0" err="1">
                <a:solidFill>
                  <a:schemeClr val="tx1"/>
                </a:solidFill>
              </a:rPr>
              <a:t>Hungarian</a:t>
            </a:r>
            <a:r>
              <a:rPr lang="hu-HU" sz="4400" b="1" dirty="0">
                <a:solidFill>
                  <a:schemeClr val="tx1"/>
                </a:solidFill>
              </a:rPr>
              <a:t> site of </a:t>
            </a:r>
            <a:r>
              <a:rPr lang="hu-HU" sz="4400" b="1" dirty="0" err="1">
                <a:solidFill>
                  <a:schemeClr val="tx1"/>
                </a:solidFill>
              </a:rPr>
              <a:t>scientific</a:t>
            </a:r>
            <a:r>
              <a:rPr lang="hu-HU" sz="4400" b="1" dirty="0">
                <a:solidFill>
                  <a:schemeClr val="tx1"/>
                </a:solidFill>
              </a:rPr>
              <a:t> </a:t>
            </a:r>
            <a:r>
              <a:rPr lang="hu-HU" sz="4400" b="1" dirty="0" err="1">
                <a:solidFill>
                  <a:schemeClr val="tx1"/>
                </a:solidFill>
              </a:rPr>
              <a:t>publications</a:t>
            </a:r>
            <a:r>
              <a:rPr lang="hu-HU" sz="4400" b="1" dirty="0">
                <a:solidFill>
                  <a:schemeClr val="tx1"/>
                </a:solidFill>
              </a:rPr>
              <a:t>: MTMT </a:t>
            </a:r>
            <a:r>
              <a:rPr lang="hu-HU" sz="4400" dirty="0" err="1">
                <a:solidFill>
                  <a:schemeClr val="tx1"/>
                </a:solidFill>
              </a:rPr>
              <a:t>Registration</a:t>
            </a:r>
            <a:r>
              <a:rPr lang="hu-HU" sz="4400" dirty="0">
                <a:solidFill>
                  <a:schemeClr val="tx1"/>
                </a:solidFill>
              </a:rPr>
              <a:t> is </a:t>
            </a:r>
            <a:r>
              <a:rPr lang="hu-HU" sz="4400" dirty="0" err="1">
                <a:solidFill>
                  <a:schemeClr val="tx1"/>
                </a:solidFill>
              </a:rPr>
              <a:t>compulsory</a:t>
            </a:r>
            <a:r>
              <a:rPr lang="hu-HU" sz="4400" dirty="0">
                <a:solidFill>
                  <a:schemeClr val="tx1"/>
                </a:solidFill>
              </a:rPr>
              <a:t> </a:t>
            </a:r>
            <a:r>
              <a:rPr lang="hu-HU" sz="4400" dirty="0" err="1">
                <a:solidFill>
                  <a:schemeClr val="tx1"/>
                </a:solidFill>
              </a:rPr>
              <a:t>for</a:t>
            </a:r>
            <a:r>
              <a:rPr lang="hu-HU" sz="4400" dirty="0">
                <a:solidFill>
                  <a:schemeClr val="tx1"/>
                </a:solidFill>
              </a:rPr>
              <a:t> PhD </a:t>
            </a:r>
            <a:r>
              <a:rPr lang="hu-HU" sz="4400" dirty="0" err="1">
                <a:solidFill>
                  <a:schemeClr val="tx1"/>
                </a:solidFill>
              </a:rPr>
              <a:t>students</a:t>
            </a:r>
            <a:r>
              <a:rPr lang="hu-HU" sz="4400" dirty="0">
                <a:solidFill>
                  <a:schemeClr val="tx1"/>
                </a:solidFill>
              </a:rPr>
              <a:t> (</a:t>
            </a:r>
            <a:r>
              <a:rPr lang="hu-HU" sz="4400" dirty="0">
                <a:solidFill>
                  <a:schemeClr val="tx1"/>
                </a:solidFill>
                <a:hlinkClick r:id="rId6"/>
              </a:rPr>
              <a:t>https://www.mtmt.hu/</a:t>
            </a:r>
            <a:r>
              <a:rPr lang="hu-HU" sz="4400" dirty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hu-HU" sz="4400" dirty="0" err="1">
                <a:solidFill>
                  <a:schemeClr val="tx1"/>
                </a:solidFill>
              </a:rPr>
              <a:t>Info</a:t>
            </a:r>
            <a:r>
              <a:rPr lang="hu-HU" sz="4400" dirty="0">
                <a:solidFill>
                  <a:schemeClr val="tx1"/>
                </a:solidFill>
              </a:rPr>
              <a:t>: MATE </a:t>
            </a:r>
            <a:r>
              <a:rPr lang="hu-HU" sz="4400" dirty="0" err="1">
                <a:solidFill>
                  <a:schemeClr val="tx1"/>
                </a:solidFill>
              </a:rPr>
              <a:t>libraries</a:t>
            </a:r>
            <a:r>
              <a:rPr lang="hu-HU" sz="4400" dirty="0">
                <a:solidFill>
                  <a:schemeClr val="tx1"/>
                </a:solidFill>
              </a:rPr>
              <a:t> </a:t>
            </a:r>
            <a:r>
              <a:rPr lang="hu-HU" sz="4400" dirty="0" err="1">
                <a:solidFill>
                  <a:schemeClr val="tx1"/>
                </a:solidFill>
              </a:rPr>
              <a:t>or</a:t>
            </a:r>
            <a:r>
              <a:rPr lang="hu-HU" sz="4400" dirty="0">
                <a:solidFill>
                  <a:schemeClr val="tx1"/>
                </a:solidFill>
              </a:rPr>
              <a:t> mtmt@uni-mate.hu</a:t>
            </a:r>
          </a:p>
          <a:p>
            <a:pPr algn="l" eaLnBrk="1" hangingPunct="1"/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endParaRPr lang="hu-HU" sz="3600" dirty="0">
              <a:solidFill>
                <a:srgbClr val="09422E"/>
              </a:solidFill>
              <a:cs typeface="Times New Roman" pitchFamily="18" charset="0"/>
            </a:endParaRPr>
          </a:p>
          <a:p>
            <a:pPr algn="l" eaLnBrk="1" hangingPunct="1"/>
            <a:r>
              <a:rPr lang="hu-HU" sz="1800" dirty="0">
                <a:solidFill>
                  <a:srgbClr val="09422E"/>
                </a:solidFill>
                <a:cs typeface="Times New Roman" pitchFamily="18" charset="0"/>
              </a:rPr>
              <a:t>		</a:t>
            </a:r>
            <a:endParaRPr sz="1800" dirty="0"/>
          </a:p>
        </p:txBody>
      </p:sp>
      <p:sp>
        <p:nvSpPr>
          <p:cNvPr id="106" name="Google Shape;106;p19"/>
          <p:cNvSpPr txBox="1"/>
          <p:nvPr/>
        </p:nvSpPr>
        <p:spPr>
          <a:xfrm>
            <a:off x="971456" y="685084"/>
            <a:ext cx="14291990" cy="77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/>
            <a:r>
              <a:rPr lang="hu-HU" sz="4400" b="1" dirty="0">
                <a:solidFill>
                  <a:schemeClr val="bg1"/>
                </a:solidFill>
                <a:latin typeface="+mn-lt"/>
              </a:rPr>
              <a:t>KEY SOURCES OF INFORMATION</a:t>
            </a:r>
          </a:p>
        </p:txBody>
      </p:sp>
      <p:sp>
        <p:nvSpPr>
          <p:cNvPr id="108" name="Google Shape;108;p19"/>
          <p:cNvSpPr txBox="1"/>
          <p:nvPr/>
        </p:nvSpPr>
        <p:spPr>
          <a:xfrm>
            <a:off x="19760672" y="-14967962"/>
            <a:ext cx="102657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BA78677-97A4-595E-1E03-9EE544E06248}"/>
              </a:ext>
            </a:extLst>
          </p:cNvPr>
          <p:cNvSpPr txBox="1"/>
          <p:nvPr/>
        </p:nvSpPr>
        <p:spPr>
          <a:xfrm>
            <a:off x="11124832" y="3804589"/>
            <a:ext cx="9537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579390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4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971456" y="685084"/>
            <a:ext cx="14291990" cy="77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/>
            <a:r>
              <a:rPr lang="hu-HU" sz="4400" b="1" dirty="0">
                <a:solidFill>
                  <a:schemeClr val="bg1"/>
                </a:solidFill>
                <a:latin typeface="+mn-lt"/>
              </a:rPr>
              <a:t>PHD PROGRAMME STRUCTURE</a:t>
            </a:r>
          </a:p>
        </p:txBody>
      </p:sp>
      <p:sp>
        <p:nvSpPr>
          <p:cNvPr id="108" name="Google Shape;108;p19"/>
          <p:cNvSpPr txBox="1"/>
          <p:nvPr/>
        </p:nvSpPr>
        <p:spPr>
          <a:xfrm>
            <a:off x="19760672" y="-14967962"/>
            <a:ext cx="102657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BA78677-97A4-595E-1E03-9EE544E06248}"/>
              </a:ext>
            </a:extLst>
          </p:cNvPr>
          <p:cNvSpPr txBox="1"/>
          <p:nvPr/>
        </p:nvSpPr>
        <p:spPr>
          <a:xfrm>
            <a:off x="11124832" y="3804589"/>
            <a:ext cx="9537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endParaRPr lang="hu-HU" sz="360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B0D7FC4F-406C-10C1-8CF4-054C70661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0072" y="2549754"/>
            <a:ext cx="16230600" cy="1075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95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4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971456" y="685084"/>
            <a:ext cx="14291990" cy="77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/>
            <a:r>
              <a:rPr lang="hu-HU" sz="4400" b="1" dirty="0">
                <a:solidFill>
                  <a:schemeClr val="bg1"/>
                </a:solidFill>
                <a:latin typeface="+mn-lt"/>
              </a:rPr>
              <a:t>MID-TERM (COMPLEX) EXAM 1.</a:t>
            </a:r>
          </a:p>
        </p:txBody>
      </p:sp>
      <p:sp>
        <p:nvSpPr>
          <p:cNvPr id="108" name="Google Shape;108;p19"/>
          <p:cNvSpPr txBox="1"/>
          <p:nvPr/>
        </p:nvSpPr>
        <p:spPr>
          <a:xfrm>
            <a:off x="19760672" y="-14967962"/>
            <a:ext cx="102657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BA78677-97A4-595E-1E03-9EE544E06248}"/>
              </a:ext>
            </a:extLst>
          </p:cNvPr>
          <p:cNvSpPr txBox="1"/>
          <p:nvPr/>
        </p:nvSpPr>
        <p:spPr>
          <a:xfrm>
            <a:off x="11124832" y="3804589"/>
            <a:ext cx="9537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endParaRPr lang="hu-HU" sz="36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016379-2B43-D4CB-E67F-83EA69B94DBA}"/>
              </a:ext>
            </a:extLst>
          </p:cNvPr>
          <p:cNvSpPr txBox="1">
            <a:spLocks/>
          </p:cNvSpPr>
          <p:nvPr/>
        </p:nvSpPr>
        <p:spPr bwMode="auto">
          <a:xfrm>
            <a:off x="1635370" y="4079631"/>
            <a:ext cx="18125302" cy="801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hu-HU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T</a:t>
            </a:r>
            <a:r>
              <a:rPr lang="en-US" sz="4400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heor</a:t>
            </a:r>
            <a:r>
              <a:rPr lang="hu-HU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e</a:t>
            </a:r>
            <a:r>
              <a:rPr lang="en-US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tical part </a:t>
            </a:r>
          </a:p>
          <a:p>
            <a:pPr algn="l"/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 2 subjects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/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topics</a:t>
            </a:r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in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connection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with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the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student’s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reseacrh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field</a:t>
            </a:r>
            <a:b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</a:br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(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usually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from the list of courses)</a:t>
            </a:r>
          </a:p>
          <a:p>
            <a:pPr algn="l"/>
            <a:endParaRPr lang="en-US" sz="4400" dirty="0">
              <a:solidFill>
                <a:srgbClr val="09422E"/>
              </a:solidFill>
              <a:cs typeface="Calibri" panose="020F050202020403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hu-HU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T</a:t>
            </a:r>
            <a:r>
              <a:rPr lang="en-US" sz="4400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hesis</a:t>
            </a:r>
            <a:r>
              <a:rPr lang="en-US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related part</a:t>
            </a:r>
          </a:p>
          <a:p>
            <a:pPr algn="l"/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Scholars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have to report on the progress of literature review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,</a:t>
            </a:r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 project planning and initial research activities</a:t>
            </a:r>
          </a:p>
        </p:txBody>
      </p:sp>
    </p:spTree>
    <p:extLst>
      <p:ext uri="{BB962C8B-B14F-4D97-AF65-F5344CB8AC3E}">
        <p14:creationId xmlns:p14="http://schemas.microsoft.com/office/powerpoint/2010/main" val="35862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4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971456" y="685084"/>
            <a:ext cx="14291990" cy="77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/>
            <a:r>
              <a:rPr lang="hu-HU" sz="4400" b="1" dirty="0">
                <a:solidFill>
                  <a:schemeClr val="bg1"/>
                </a:solidFill>
                <a:latin typeface="+mn-lt"/>
              </a:rPr>
              <a:t>MID-TERM (COMPLEX) EXAM 2.</a:t>
            </a:r>
          </a:p>
        </p:txBody>
      </p:sp>
      <p:sp>
        <p:nvSpPr>
          <p:cNvPr id="108" name="Google Shape;108;p19"/>
          <p:cNvSpPr txBox="1"/>
          <p:nvPr/>
        </p:nvSpPr>
        <p:spPr>
          <a:xfrm>
            <a:off x="19760672" y="-14967962"/>
            <a:ext cx="102657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BA78677-97A4-595E-1E03-9EE544E06248}"/>
              </a:ext>
            </a:extLst>
          </p:cNvPr>
          <p:cNvSpPr txBox="1"/>
          <p:nvPr/>
        </p:nvSpPr>
        <p:spPr>
          <a:xfrm>
            <a:off x="11124832" y="3804589"/>
            <a:ext cx="9537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endParaRPr lang="hu-HU" sz="36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F01470-33A6-E65B-FEAA-43A9788D1741}"/>
              </a:ext>
            </a:extLst>
          </p:cNvPr>
          <p:cNvSpPr txBox="1">
            <a:spLocks/>
          </p:cNvSpPr>
          <p:nvPr/>
        </p:nvSpPr>
        <p:spPr bwMode="auto">
          <a:xfrm>
            <a:off x="971456" y="3956538"/>
            <a:ext cx="20921389" cy="856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Registration required</a:t>
            </a:r>
            <a:r>
              <a:rPr lang="hu-HU" sz="4000" dirty="0">
                <a:solidFill>
                  <a:schemeClr val="tx1"/>
                </a:solidFill>
              </a:rPr>
              <a:t> (</a:t>
            </a:r>
            <a:r>
              <a:rPr lang="hu-HU" sz="4000" dirty="0" err="1">
                <a:solidFill>
                  <a:schemeClr val="tx1"/>
                </a:solidFill>
              </a:rPr>
              <a:t>via</a:t>
            </a:r>
            <a:r>
              <a:rPr lang="hu-HU" sz="4000" dirty="0">
                <a:solidFill>
                  <a:schemeClr val="tx1"/>
                </a:solidFill>
              </a:rPr>
              <a:t> </a:t>
            </a:r>
            <a:r>
              <a:rPr lang="hu-HU" sz="4000" dirty="0" err="1">
                <a:solidFill>
                  <a:schemeClr val="tx1"/>
                </a:solidFill>
              </a:rPr>
              <a:t>Neptun</a:t>
            </a:r>
            <a:r>
              <a:rPr lang="hu-HU" sz="4000" dirty="0">
                <a:solidFill>
                  <a:schemeClr val="tx1"/>
                </a:solidFill>
              </a:rPr>
              <a:t>)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Supervisor</a:t>
            </a:r>
            <a:r>
              <a:rPr lang="hu-HU" sz="4000" dirty="0">
                <a:solidFill>
                  <a:schemeClr val="tx1"/>
                </a:solidFill>
              </a:rPr>
              <a:t>’s</a:t>
            </a:r>
            <a:r>
              <a:rPr lang="en-US" sz="4000" dirty="0">
                <a:solidFill>
                  <a:schemeClr val="tx1"/>
                </a:solidFill>
              </a:rPr>
              <a:t> recommendation necessary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tx1"/>
                </a:solidFill>
              </a:rPr>
              <a:t>Public </a:t>
            </a:r>
            <a:r>
              <a:rPr lang="en-US" sz="4000" dirty="0">
                <a:solidFill>
                  <a:schemeClr val="tx1"/>
                </a:solidFill>
              </a:rPr>
              <a:t>event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Exam Committee: </a:t>
            </a:r>
            <a:r>
              <a:rPr lang="hu-HU" sz="4000" dirty="0">
                <a:solidFill>
                  <a:schemeClr val="tx1"/>
                </a:solidFill>
              </a:rPr>
              <a:t>m</a:t>
            </a:r>
            <a:r>
              <a:rPr lang="en-US" sz="4000" dirty="0" err="1">
                <a:solidFill>
                  <a:schemeClr val="tx1"/>
                </a:solidFill>
              </a:rPr>
              <a:t>inimum</a:t>
            </a:r>
            <a:r>
              <a:rPr lang="en-US" sz="4000" dirty="0">
                <a:solidFill>
                  <a:schemeClr val="tx1"/>
                </a:solidFill>
              </a:rPr>
              <a:t> 3 members</a:t>
            </a:r>
            <a:endParaRPr lang="hu-HU" sz="4000" dirty="0">
              <a:solidFill>
                <a:schemeClr val="tx1"/>
              </a:solidFill>
            </a:endParaRP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The 2 parts are evaluated individually 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Evaluation: passed / fail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Descriptive  assessment will be issued on the spot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Both parts have to be successful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The theoretical part can be re</a:t>
            </a:r>
            <a:r>
              <a:rPr lang="hu-HU" sz="4000" dirty="0" err="1">
                <a:solidFill>
                  <a:schemeClr val="tx1"/>
                </a:solidFill>
              </a:rPr>
              <a:t>sit</a:t>
            </a:r>
            <a:r>
              <a:rPr lang="en-US" sz="4000" dirty="0">
                <a:solidFill>
                  <a:schemeClr val="tx1"/>
                </a:solidFill>
              </a:rPr>
              <a:t> once. If the thesis part fails</a:t>
            </a:r>
            <a:r>
              <a:rPr lang="hu-HU" sz="4000" dirty="0">
                <a:solidFill>
                  <a:schemeClr val="tx1"/>
                </a:solidFill>
              </a:rPr>
              <a:t>,</a:t>
            </a:r>
            <a:r>
              <a:rPr lang="en-US" sz="4000" dirty="0">
                <a:solidFill>
                  <a:schemeClr val="tx1"/>
                </a:solidFill>
              </a:rPr>
              <a:t> the program</a:t>
            </a:r>
            <a:r>
              <a:rPr lang="hu-HU" sz="4000" dirty="0" err="1">
                <a:solidFill>
                  <a:schemeClr val="tx1"/>
                </a:solidFill>
              </a:rPr>
              <a:t>me</a:t>
            </a:r>
            <a:r>
              <a:rPr lang="en-US" sz="4000" dirty="0">
                <a:solidFill>
                  <a:schemeClr val="tx1"/>
                </a:solidFill>
              </a:rPr>
              <a:t> is terminated. </a:t>
            </a:r>
          </a:p>
          <a:p>
            <a:pPr algn="l"/>
            <a:r>
              <a:rPr lang="en-US" sz="4000" dirty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rgbClr val="09422E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4000" dirty="0">
              <a:solidFill>
                <a:srgbClr val="094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14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4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971456" y="685084"/>
            <a:ext cx="14291990" cy="77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/>
            <a:r>
              <a:rPr lang="hu-HU" sz="4400" b="1" dirty="0">
                <a:solidFill>
                  <a:schemeClr val="bg1"/>
                </a:solidFill>
                <a:latin typeface="+mn-lt"/>
              </a:rPr>
              <a:t>TERMS OF PUBLIC DEFENSE</a:t>
            </a:r>
          </a:p>
        </p:txBody>
      </p:sp>
      <p:sp>
        <p:nvSpPr>
          <p:cNvPr id="108" name="Google Shape;108;p19"/>
          <p:cNvSpPr txBox="1"/>
          <p:nvPr/>
        </p:nvSpPr>
        <p:spPr>
          <a:xfrm>
            <a:off x="19760672" y="-14967962"/>
            <a:ext cx="102657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BA78677-97A4-595E-1E03-9EE544E06248}"/>
              </a:ext>
            </a:extLst>
          </p:cNvPr>
          <p:cNvSpPr txBox="1"/>
          <p:nvPr/>
        </p:nvSpPr>
        <p:spPr>
          <a:xfrm>
            <a:off x="11124832" y="3804589"/>
            <a:ext cx="9537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endParaRPr lang="hu-HU" sz="36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FE3224-2CE0-4AC1-6EC5-02F7E58D2139}"/>
              </a:ext>
            </a:extLst>
          </p:cNvPr>
          <p:cNvSpPr txBox="1">
            <a:spLocks/>
          </p:cNvSpPr>
          <p:nvPr/>
        </p:nvSpPr>
        <p:spPr bwMode="auto">
          <a:xfrm>
            <a:off x="3077308" y="4062046"/>
            <a:ext cx="16002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successful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b="1" dirty="0">
                <a:solidFill>
                  <a:srgbClr val="09422E"/>
                </a:solidFill>
                <a:cs typeface="Calibri" panose="020F0502020204030204" pitchFamily="34" charset="0"/>
              </a:rPr>
              <a:t>mid-</a:t>
            </a:r>
            <a:r>
              <a:rPr lang="hu-HU" sz="4400" b="1" dirty="0" err="1">
                <a:solidFill>
                  <a:srgbClr val="09422E"/>
                </a:solidFill>
                <a:cs typeface="Calibri" panose="020F0502020204030204" pitchFamily="34" charset="0"/>
              </a:rPr>
              <a:t>term</a:t>
            </a:r>
            <a:r>
              <a:rPr lang="hu-HU" sz="4400" b="1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b="1" dirty="0" err="1">
                <a:solidFill>
                  <a:srgbClr val="09422E"/>
                </a:solidFill>
                <a:cs typeface="Calibri" panose="020F0502020204030204" pitchFamily="34" charset="0"/>
              </a:rPr>
              <a:t>exam</a:t>
            </a:r>
            <a:endParaRPr lang="hu-HU" sz="4400" b="1" dirty="0">
              <a:solidFill>
                <a:srgbClr val="09422E"/>
              </a:solidFill>
              <a:cs typeface="Calibri" panose="020F0502020204030204" pitchFamily="34" charset="0"/>
            </a:endParaRPr>
          </a:p>
          <a:p>
            <a:pPr algn="l"/>
            <a:endParaRPr lang="hu-HU" sz="4400" dirty="0">
              <a:solidFill>
                <a:srgbClr val="09422E"/>
              </a:solidFill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4400" b="1" dirty="0">
                <a:solidFill>
                  <a:srgbClr val="09422E"/>
                </a:solidFill>
                <a:cs typeface="Calibri" panose="020F0502020204030204" pitchFamily="34" charset="0"/>
              </a:rPr>
              <a:t>240 </a:t>
            </a:r>
            <a:r>
              <a:rPr lang="hu-HU" sz="4400" b="1" dirty="0" err="1">
                <a:solidFill>
                  <a:srgbClr val="09422E"/>
                </a:solidFill>
                <a:cs typeface="Calibri" panose="020F0502020204030204" pitchFamily="34" charset="0"/>
              </a:rPr>
              <a:t>credits</a:t>
            </a:r>
            <a:r>
              <a:rPr lang="hu-HU" sz="4400" b="1" dirty="0">
                <a:solidFill>
                  <a:srgbClr val="09422E"/>
                </a:solidFill>
                <a:cs typeface="Calibri" panose="020F0502020204030204" pitchFamily="34" charset="0"/>
              </a:rPr>
              <a:t> =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obtaining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the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final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certificate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(</a:t>
            </a:r>
            <a:r>
              <a:rPr lang="en-US" sz="4400" b="1" dirty="0" err="1">
                <a:solidFill>
                  <a:srgbClr val="09422E"/>
                </a:solidFill>
                <a:cs typeface="Calibri" panose="020F0502020204030204" pitchFamily="34" charset="0"/>
              </a:rPr>
              <a:t>absolut</a:t>
            </a:r>
            <a:r>
              <a:rPr lang="hu-HU" sz="4400" b="1" dirty="0">
                <a:solidFill>
                  <a:srgbClr val="09422E"/>
                </a:solidFill>
                <a:cs typeface="Calibri" panose="020F0502020204030204" pitchFamily="34" charset="0"/>
              </a:rPr>
              <a:t>o</a:t>
            </a:r>
            <a:r>
              <a:rPr lang="en-US" sz="4400" b="1" dirty="0" err="1">
                <a:solidFill>
                  <a:srgbClr val="09422E"/>
                </a:solidFill>
                <a:cs typeface="Calibri" panose="020F0502020204030204" pitchFamily="34" charset="0"/>
              </a:rPr>
              <a:t>rium</a:t>
            </a:r>
            <a:r>
              <a:rPr lang="en-US" sz="4400" dirty="0">
                <a:solidFill>
                  <a:srgbClr val="09422E"/>
                </a:solidFill>
                <a:cs typeface="Calibri" panose="020F0502020204030204" pitchFamily="34" charset="0"/>
              </a:rPr>
              <a:t>)</a:t>
            </a:r>
            <a:endParaRPr lang="hu-HU" sz="4400" dirty="0">
              <a:solidFill>
                <a:srgbClr val="09422E"/>
              </a:solidFill>
              <a:cs typeface="Calibri" panose="020F0502020204030204" pitchFamily="34" charset="0"/>
            </a:endParaRPr>
          </a:p>
          <a:p>
            <a:pPr algn="l"/>
            <a:endParaRPr lang="en-US" sz="4400" dirty="0">
              <a:solidFill>
                <a:srgbClr val="09422E"/>
              </a:solidFill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documentation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of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the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independent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scientific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work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according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to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the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DS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rules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b="1" dirty="0">
                <a:solidFill>
                  <a:srgbClr val="09422E"/>
                </a:solidFill>
                <a:cs typeface="Calibri" panose="020F0502020204030204" pitchFamily="34" charset="0"/>
              </a:rPr>
              <a:t>(</a:t>
            </a:r>
            <a:r>
              <a:rPr lang="hu-HU" sz="4400" b="1" dirty="0" err="1">
                <a:solidFill>
                  <a:srgbClr val="09422E"/>
                </a:solidFill>
                <a:cs typeface="Calibri" panose="020F0502020204030204" pitchFamily="34" charset="0"/>
              </a:rPr>
              <a:t>publication</a:t>
            </a:r>
            <a:r>
              <a:rPr lang="hu-HU" sz="4400" b="1" dirty="0">
                <a:solidFill>
                  <a:srgbClr val="09422E"/>
                </a:solidFill>
                <a:cs typeface="Calibri" panose="020F0502020204030204" pitchFamily="34" charset="0"/>
              </a:rPr>
              <a:t>)</a:t>
            </a:r>
          </a:p>
          <a:p>
            <a:pPr algn="l"/>
            <a:endParaRPr lang="hu-HU" sz="4400" b="1" dirty="0">
              <a:solidFill>
                <a:srgbClr val="09422E"/>
              </a:solidFill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Defending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the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results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and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thesis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in a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public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cs typeface="Calibri" panose="020F0502020204030204" pitchFamily="34" charset="0"/>
              </a:rPr>
              <a:t>debate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(</a:t>
            </a:r>
            <a:r>
              <a:rPr lang="hu-HU" sz="4400" b="1" dirty="0" err="1">
                <a:solidFill>
                  <a:srgbClr val="09422E"/>
                </a:solidFill>
                <a:cs typeface="Calibri" panose="020F0502020204030204" pitchFamily="34" charset="0"/>
              </a:rPr>
              <a:t>public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 </a:t>
            </a:r>
            <a:r>
              <a:rPr lang="hu-HU" sz="4400" b="1" dirty="0" err="1">
                <a:solidFill>
                  <a:srgbClr val="09422E"/>
                </a:solidFill>
                <a:cs typeface="Calibri" panose="020F0502020204030204" pitchFamily="34" charset="0"/>
              </a:rPr>
              <a:t>defence</a:t>
            </a:r>
            <a:r>
              <a:rPr lang="hu-HU" sz="4400" dirty="0">
                <a:solidFill>
                  <a:srgbClr val="09422E"/>
                </a:solidFill>
                <a:cs typeface="Calibri" panose="020F0502020204030204" pitchFamily="34" charset="0"/>
              </a:rPr>
              <a:t>)</a:t>
            </a:r>
            <a:endParaRPr lang="en-US" sz="4400" dirty="0">
              <a:solidFill>
                <a:srgbClr val="09422E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302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4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971456" y="685084"/>
            <a:ext cx="14291990" cy="77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ctr"/>
            <a:r>
              <a:rPr lang="hu-HU" sz="4400" b="1" dirty="0">
                <a:solidFill>
                  <a:schemeClr val="bg1"/>
                </a:solidFill>
                <a:latin typeface="+mn-lt"/>
              </a:rPr>
              <a:t>PROGRAMS </a:t>
            </a:r>
            <a:r>
              <a:rPr lang="hu-HU" sz="4400" b="1" dirty="0" err="1">
                <a:solidFill>
                  <a:schemeClr val="bg1"/>
                </a:solidFill>
                <a:latin typeface="+mn-lt"/>
              </a:rPr>
              <a:t>for</a:t>
            </a:r>
            <a:r>
              <a:rPr lang="hu-HU" sz="4400" b="1" dirty="0">
                <a:solidFill>
                  <a:schemeClr val="bg1"/>
                </a:solidFill>
                <a:latin typeface="+mn-lt"/>
              </a:rPr>
              <a:t> INTERNATIONAL STUDENTS</a:t>
            </a:r>
          </a:p>
        </p:txBody>
      </p:sp>
      <p:sp>
        <p:nvSpPr>
          <p:cNvPr id="108" name="Google Shape;108;p19"/>
          <p:cNvSpPr txBox="1"/>
          <p:nvPr/>
        </p:nvSpPr>
        <p:spPr>
          <a:xfrm>
            <a:off x="19760672" y="-14967962"/>
            <a:ext cx="102657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8BA78677-97A4-595E-1E03-9EE544E06248}"/>
              </a:ext>
            </a:extLst>
          </p:cNvPr>
          <p:cNvSpPr txBox="1"/>
          <p:nvPr/>
        </p:nvSpPr>
        <p:spPr>
          <a:xfrm>
            <a:off x="11124832" y="3804589"/>
            <a:ext cx="9537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hangingPunct="1"/>
            <a:endParaRPr lang="hu-HU" sz="36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B03F690-A39E-BB59-5C46-F443CF083099}"/>
              </a:ext>
            </a:extLst>
          </p:cNvPr>
          <p:cNvSpPr txBox="1"/>
          <p:nvPr/>
        </p:nvSpPr>
        <p:spPr>
          <a:xfrm>
            <a:off x="1210123" y="2888314"/>
            <a:ext cx="9914709" cy="9654941"/>
          </a:xfrm>
          <a:prstGeom prst="rect">
            <a:avLst/>
          </a:prstGeom>
          <a:noFill/>
        </p:spPr>
        <p:txBody>
          <a:bodyPr wrap="square" lIns="82287" tIns="41143" rIns="82287" bIns="41143">
            <a:spAutoFit/>
          </a:bodyPr>
          <a:lstStyle/>
          <a:p>
            <a:pPr>
              <a:defRPr/>
            </a:pPr>
            <a:endParaRPr lang="hu-HU" dirty="0">
              <a:solidFill>
                <a:prstClr val="black"/>
              </a:solidFill>
            </a:endParaRPr>
          </a:p>
          <a:p>
            <a:pPr marL="308610" indent="-30861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hu-HU" sz="3600" dirty="0" err="1">
                <a:solidFill>
                  <a:prstClr val="black"/>
                </a:solidFill>
                <a:latin typeface="+mn-lt"/>
              </a:rPr>
              <a:t>Orientation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sz="3600" dirty="0" err="1">
                <a:solidFill>
                  <a:prstClr val="black"/>
                </a:solidFill>
                <a:latin typeface="+mn-lt"/>
              </a:rPr>
              <a:t>Week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sz="3600" dirty="0" err="1">
                <a:solidFill>
                  <a:prstClr val="black"/>
                </a:solidFill>
                <a:latin typeface="+mn-lt"/>
              </a:rPr>
              <a:t>Researcher’s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sz="3600" dirty="0" err="1">
                <a:solidFill>
                  <a:prstClr val="black"/>
                </a:solidFill>
                <a:latin typeface="+mn-lt"/>
              </a:rPr>
              <a:t>Night</a:t>
            </a:r>
            <a:endParaRPr lang="hu-HU" sz="3600" dirty="0">
              <a:solidFill>
                <a:prstClr val="black"/>
              </a:solidFill>
              <a:latin typeface="+mn-lt"/>
            </a:endParaRP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sz="3600" dirty="0">
                <a:solidFill>
                  <a:prstClr val="black"/>
                </a:solidFill>
                <a:latin typeface="+mn-lt"/>
              </a:rPr>
              <a:t>International Opening </a:t>
            </a:r>
            <a:r>
              <a:rPr lang="hu-HU" sz="3600" dirty="0" err="1">
                <a:solidFill>
                  <a:prstClr val="black"/>
                </a:solidFill>
                <a:latin typeface="+mn-lt"/>
              </a:rPr>
              <a:t>Ceremony</a:t>
            </a:r>
            <a:endParaRPr lang="hu-HU" sz="3600" dirty="0">
              <a:solidFill>
                <a:prstClr val="black"/>
              </a:solidFill>
              <a:latin typeface="+mn-lt"/>
            </a:endParaRP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sz="3600" dirty="0" err="1">
                <a:solidFill>
                  <a:prstClr val="black"/>
                </a:solidFill>
                <a:latin typeface="+mn-lt"/>
              </a:rPr>
              <a:t>Cultural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sz="3600" dirty="0" err="1">
                <a:solidFill>
                  <a:prstClr val="black"/>
                </a:solidFill>
                <a:latin typeface="+mn-lt"/>
              </a:rPr>
              <a:t>events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 (</a:t>
            </a:r>
            <a:r>
              <a:rPr lang="hu-HU" sz="3600" dirty="0" err="1">
                <a:solidFill>
                  <a:prstClr val="black"/>
                </a:solidFill>
                <a:latin typeface="+mn-lt"/>
              </a:rPr>
              <a:t>international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sz="3600" dirty="0" err="1">
                <a:solidFill>
                  <a:prstClr val="black"/>
                </a:solidFill>
                <a:latin typeface="+mn-lt"/>
              </a:rPr>
              <a:t>dinner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, </a:t>
            </a:r>
            <a:r>
              <a:rPr lang="hu-HU" sz="3600" dirty="0" err="1">
                <a:solidFill>
                  <a:prstClr val="black"/>
                </a:solidFill>
                <a:latin typeface="+mn-lt"/>
              </a:rPr>
              <a:t>sports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sz="3600" dirty="0" err="1">
                <a:solidFill>
                  <a:prstClr val="black"/>
                </a:solidFill>
                <a:latin typeface="+mn-lt"/>
              </a:rPr>
              <a:t>competitions</a:t>
            </a:r>
            <a:r>
              <a:rPr lang="hu-HU" sz="3600" dirty="0">
                <a:solidFill>
                  <a:prstClr val="black"/>
                </a:solidFill>
                <a:latin typeface="+mn-lt"/>
              </a:rPr>
              <a:t> etc.)</a:t>
            </a: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Plant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, farm 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visits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Participation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in 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scientific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conferences </a:t>
            </a: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Community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garden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in Gödöllő (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grow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your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own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veggies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and 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herbs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): </a:t>
            </a:r>
            <a:r>
              <a:rPr lang="hu-HU" altLang="hu-HU" sz="3600" dirty="0">
                <a:solidFill>
                  <a:prstClr val="black"/>
                </a:solidFill>
                <a:latin typeface="+mn-lt"/>
                <a:hlinkClick r:id="rId5"/>
              </a:rPr>
              <a:t>https://www.facebook.com/SZIA-Agroecological-Garden-of-MATE-112538517117241/</a:t>
            </a:r>
            <a:endParaRPr lang="hu-HU" altLang="hu-HU" sz="3600" dirty="0">
              <a:solidFill>
                <a:prstClr val="black"/>
              </a:solidFill>
              <a:latin typeface="+mn-lt"/>
            </a:endParaRPr>
          </a:p>
          <a:p>
            <a:pPr marL="308610" indent="-308610">
              <a:buFont typeface="Wingdings" panose="05000000000000000000" pitchFamily="2" charset="2"/>
              <a:buChar char="Ø"/>
              <a:defRPr/>
            </a:pP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EU 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projects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 (</a:t>
            </a:r>
            <a:r>
              <a:rPr lang="hu-HU" altLang="hu-HU" sz="3600" dirty="0" err="1">
                <a:solidFill>
                  <a:prstClr val="black"/>
                </a:solidFill>
                <a:latin typeface="+mn-lt"/>
              </a:rPr>
              <a:t>e.g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. E</a:t>
            </a:r>
            <a:r>
              <a:rPr lang="hu-HU" altLang="hu-HU" sz="3600" baseline="30000" dirty="0">
                <a:solidFill>
                  <a:prstClr val="black"/>
                </a:solidFill>
                <a:latin typeface="+mn-lt"/>
              </a:rPr>
              <a:t>3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UDRES</a:t>
            </a:r>
            <a:r>
              <a:rPr lang="hu-HU" altLang="hu-HU" sz="3600" baseline="30000" dirty="0">
                <a:solidFill>
                  <a:prstClr val="black"/>
                </a:solidFill>
                <a:latin typeface="+mn-lt"/>
              </a:rPr>
              <a:t>3</a:t>
            </a:r>
            <a:r>
              <a:rPr lang="hu-HU" altLang="hu-HU" sz="3600" dirty="0">
                <a:solidFill>
                  <a:prstClr val="black"/>
                </a:solidFill>
                <a:latin typeface="+mn-lt"/>
              </a:rPr>
              <a:t>): </a:t>
            </a:r>
            <a:r>
              <a:rPr lang="hu-HU" altLang="hu-HU" sz="3600" dirty="0">
                <a:solidFill>
                  <a:prstClr val="black"/>
                </a:solidFill>
                <a:latin typeface="+mn-lt"/>
                <a:hlinkClick r:id="rId6"/>
              </a:rPr>
              <a:t>https://en.uni-mate.hu/e%C2%B3udres%C2%B2-european-university-alliance</a:t>
            </a:r>
            <a:endParaRPr lang="hu-HU" altLang="hu-HU" sz="3600" dirty="0">
              <a:solidFill>
                <a:prstClr val="black"/>
              </a:solidFill>
              <a:latin typeface="+mn-lt"/>
            </a:endParaRPr>
          </a:p>
          <a:p>
            <a:pPr>
              <a:defRPr/>
            </a:pPr>
            <a:endParaRPr lang="hu-HU" altLang="hu-HU" sz="3600" dirty="0">
              <a:solidFill>
                <a:prstClr val="black"/>
              </a:solidFill>
              <a:latin typeface="+mn-lt"/>
            </a:endParaRPr>
          </a:p>
          <a:p>
            <a:pPr>
              <a:defRPr/>
            </a:pPr>
            <a:endParaRPr lang="hu-HU" dirty="0">
              <a:solidFill>
                <a:prstClr val="black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05A9AFC-B52E-79EC-E491-8E3E360F95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34593" y="2888314"/>
            <a:ext cx="7245582" cy="380096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195F1D3-48BE-F657-4DEC-CFF6880BBB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13046" y="7491607"/>
            <a:ext cx="3897235" cy="4803313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36A6D3D-179B-85CD-55C8-E94B8F5847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86439" y="6849176"/>
            <a:ext cx="4957593" cy="351666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1085FEB-547F-F2CE-E82D-DF608F69C6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32977" y="9903240"/>
            <a:ext cx="5264516" cy="343242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0F5206BF-4316-0396-B464-905B38A1A4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05678" y="3108428"/>
            <a:ext cx="4391804" cy="358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72070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491</Words>
  <Application>Microsoft Office PowerPoint</Application>
  <PresentationFormat>Egyéni</PresentationFormat>
  <Paragraphs>83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Wingdings</vt:lpstr>
      <vt:lpstr>Helvetica Neue</vt:lpstr>
      <vt:lpstr>21_BasicWhite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Tassy Zsuzsanna</dc:creator>
  <cp:lastModifiedBy>Tassy Zsuzsanna</cp:lastModifiedBy>
  <cp:revision>6</cp:revision>
  <dcterms:modified xsi:type="dcterms:W3CDTF">2023-03-27T08:55:54Z</dcterms:modified>
</cp:coreProperties>
</file>