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2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24384000" cy="13716000"/>
  <p:notesSz cx="6858000" cy="9144000"/>
  <p:embeddedFontLst>
    <p:embeddedFont>
      <p:font typeface="Bookman Old Style" panose="02050604050505020204" pitchFamily="18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Közepesen sötét stílus 3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5" autoAdjust="0"/>
  </p:normalViewPr>
  <p:slideViewPr>
    <p:cSldViewPr snapToGrid="0">
      <p:cViewPr varScale="1">
        <p:scale>
          <a:sx n="54" d="100"/>
          <a:sy n="54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7220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808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845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5080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1948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7247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7870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047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2321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004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listajelek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 - hármas">
  <p:cSld name="Fénykép - hárma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">
  <p:cSld name="Fénykép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>
  <p:cSld name="Üre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ásik cím és fotó ">
  <p:cSld name="Másik cím és fotó 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lsorolásjelek">
  <p:cSld name="Felsorolásjele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, listajelek és fénykép">
  <p:cSld name="Cím, listajelek és fénykép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">
  <p:cSld name="Szakasz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gállapítás">
  <p:cSld name="Megállapítá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adhatatlan tény">
  <p:cSld name="Tagadhatatlan tén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">
  <p:cSld name="Idéze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n.uni-mate.hu/practical-matters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en.uni-mate.hu/mate-authentication-wifi-e-learning-email-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joker.uni-mate.hu/" TargetMode="External"/><Relationship Id="rId5" Type="http://schemas.openxmlformats.org/officeDocument/2006/relationships/hyperlink" Target="https://en.uni-mate.hu/neptun-system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n.uni-mate.hu/documents/d/hungarian-university-of-agriculture-and-life-sciences/enrollment_guide_for-students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n.uni-mate.hu/documents/d/hungarian-university-of-agriculture-and-life-sciences/payin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acebook.com/groups/1680505468842111" TargetMode="External"/><Relationship Id="rId5" Type="http://schemas.openxmlformats.org/officeDocument/2006/relationships/hyperlink" Target="https://www.facebook.com/groups/1268281766645341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206500" y="577502"/>
            <a:ext cx="14111317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Enrollment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deadlines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 PhD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Programs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hu-HU" sz="4800" b="1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Online/Neptun </a:t>
            </a:r>
            <a:r>
              <a:rPr lang="hu-HU" sz="4800" b="1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enrollment</a:t>
            </a:r>
            <a:r>
              <a:rPr lang="hu-HU" sz="4800" b="1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 </a:t>
            </a:r>
            <a:r>
              <a:rPr lang="hu-HU" sz="4800" b="1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period</a:t>
            </a:r>
            <a:r>
              <a:rPr lang="hu-HU" sz="4800" b="1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: 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24th August – 06th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September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ea typeface="+mn-ea"/>
                <a:cs typeface="+mn-cs"/>
              </a:rPr>
              <a:t> 2026</a:t>
            </a:r>
          </a:p>
          <a:p>
            <a:pPr lvl="0">
              <a:lnSpc>
                <a:spcPct val="90000"/>
              </a:lnSpc>
            </a:pPr>
            <a:r>
              <a:rPr lang="hu-HU" sz="4800" b="1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Personal</a:t>
            </a:r>
            <a:r>
              <a:rPr lang="hu-HU" sz="4800" b="1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u-HU" sz="4800" b="1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enrollment</a:t>
            </a:r>
            <a:r>
              <a:rPr lang="hu-HU" sz="4800" b="1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u-HU" sz="4800" b="1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deadline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: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Enrolment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can be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done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until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30th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September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2026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for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the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fall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hu-HU" sz="4800" kern="1200" dirty="0" err="1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semester</a:t>
            </a:r>
            <a:r>
              <a:rPr lang="hu-HU" sz="4800" kern="1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r>
              <a:rPr lang="hu-HU" b="1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ONLINE </a:t>
            </a:r>
            <a:r>
              <a:rPr lang="hu-HU" dirty="0" err="1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enrolment</a:t>
            </a:r>
            <a:r>
              <a:rPr lang="hu-HU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is </a:t>
            </a:r>
            <a:r>
              <a:rPr lang="hu-HU" dirty="0" err="1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compusory</a:t>
            </a:r>
            <a:r>
              <a:rPr lang="hu-HU" b="1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u-HU" b="1" u="sng" dirty="0" err="1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before</a:t>
            </a:r>
            <a:r>
              <a:rPr lang="hu-HU" b="1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hu-HU" b="1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PERSONAL </a:t>
            </a:r>
            <a:r>
              <a:rPr lang="hu-HU" dirty="0" err="1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enrolment</a:t>
            </a:r>
            <a:r>
              <a:rPr lang="hu-HU" b="1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!</a:t>
            </a:r>
            <a:endParaRPr lang="hu-HU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011" indent="0" algn="ctr">
              <a:buNone/>
            </a:pP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If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you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have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problem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with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the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online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registration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do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not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hesitate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to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contact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educational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coordinator</a:t>
            </a:r>
            <a:r>
              <a:rPr lang="hu-HU" sz="2800" dirty="0">
                <a:solidFill>
                  <a:srgbClr val="242424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.</a:t>
            </a:r>
            <a:endParaRPr lang="hu-HU" sz="28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88011" lvl="0" indent="0">
              <a:lnSpc>
                <a:spcPct val="90000"/>
              </a:lnSpc>
              <a:buNone/>
            </a:pPr>
            <a:endParaRPr lang="hu-HU" sz="4800" kern="1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  <a:ea typeface="+mn-ea"/>
              <a:cs typeface="+mn-cs"/>
            </a:endParaRPr>
          </a:p>
          <a:p>
            <a:endParaRPr lang="hu-HU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836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3716871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Checklist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personal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enrollment</a:t>
            </a:r>
            <a:endParaRPr lang="hu-HU"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0A23A7E6-50E8-4220-B21F-B021EAC7D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500948"/>
              </p:ext>
            </p:extLst>
          </p:nvPr>
        </p:nvGraphicFramePr>
        <p:xfrm>
          <a:off x="1715725" y="3869916"/>
          <a:ext cx="20952550" cy="638822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476275">
                  <a:extLst>
                    <a:ext uri="{9D8B030D-6E8A-4147-A177-3AD203B41FA5}">
                      <a16:colId xmlns:a16="http://schemas.microsoft.com/office/drawing/2014/main" val="3254343925"/>
                    </a:ext>
                  </a:extLst>
                </a:gridCol>
                <a:gridCol w="10476275">
                  <a:extLst>
                    <a:ext uri="{9D8B030D-6E8A-4147-A177-3AD203B41FA5}">
                      <a16:colId xmlns:a16="http://schemas.microsoft.com/office/drawing/2014/main" val="2390762502"/>
                    </a:ext>
                  </a:extLst>
                </a:gridCol>
              </a:tblGrid>
              <a:tr h="1064285">
                <a:tc>
                  <a:txBody>
                    <a:bodyPr/>
                    <a:lstStyle/>
                    <a:p>
                      <a:pPr algn="ctr"/>
                      <a:r>
                        <a:rPr lang="hu-HU" sz="3200" b="1" i="0" u="none" strike="noStrike" cap="none" dirty="0" err="1">
                          <a:solidFill>
                            <a:schemeClr val="dk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Document</a:t>
                      </a:r>
                      <a:r>
                        <a:rPr lang="hu-HU" sz="3200" b="1" i="0" u="none" strike="noStrike" cap="none" dirty="0">
                          <a:solidFill>
                            <a:schemeClr val="dk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hu-HU" sz="3200" b="1" i="0" u="none" strike="noStrike" cap="none" dirty="0" err="1">
                          <a:solidFill>
                            <a:schemeClr val="dk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type</a:t>
                      </a:r>
                      <a:endParaRPr lang="hu-HU" sz="3200" b="1" i="0" u="none" strike="noStrike" cap="none" dirty="0">
                        <a:solidFill>
                          <a:schemeClr val="dk1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hu-HU" sz="3200" b="1" i="0" u="none" strike="noStrike" cap="none" dirty="0">
                          <a:solidFill>
                            <a:schemeClr val="dk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  <a:sym typeface="Arial"/>
                        </a:rPr>
                        <a:t>OK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697316"/>
                  </a:ext>
                </a:extLst>
              </a:tr>
              <a:tr h="1064285">
                <a:tc>
                  <a:txBody>
                    <a:bodyPr/>
                    <a:lstStyle/>
                    <a:p>
                      <a:pPr algn="l"/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Enrollment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sheet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printed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from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NEPTUN in 2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copies</a:t>
                      </a:r>
                      <a:endParaRPr lang="hu-HU" sz="3200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hu-HU" sz="3200" b="1" i="0" u="none" strike="noStrike" cap="none" dirty="0">
                        <a:solidFill>
                          <a:schemeClr val="dk1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79669"/>
                  </a:ext>
                </a:extLst>
              </a:tr>
              <a:tr h="1064285">
                <a:tc>
                  <a:txBody>
                    <a:bodyPr/>
                    <a:lstStyle/>
                    <a:p>
                      <a:pPr algn="l"/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Passport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+ 1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copy</a:t>
                      </a:r>
                      <a:endParaRPr lang="hu-HU" sz="3200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hu-HU" sz="3200" b="1" i="0" u="none" strike="noStrike" cap="none" dirty="0">
                        <a:solidFill>
                          <a:schemeClr val="dk1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140651"/>
                  </a:ext>
                </a:extLst>
              </a:tr>
              <a:tr h="1064285">
                <a:tc>
                  <a:txBody>
                    <a:bodyPr/>
                    <a:lstStyle/>
                    <a:p>
                      <a:pPr algn="l"/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Diploma + 1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copy</a:t>
                      </a:r>
                      <a:endParaRPr lang="hu-HU" sz="3200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hu-HU" sz="3200" b="1" i="0" u="none" strike="noStrike" cap="none" dirty="0">
                        <a:solidFill>
                          <a:schemeClr val="dk1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805688"/>
                  </a:ext>
                </a:extLst>
              </a:tr>
              <a:tr h="1064285">
                <a:tc>
                  <a:txBody>
                    <a:bodyPr/>
                    <a:lstStyle/>
                    <a:p>
                      <a:pPr algn="l"/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Research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plan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(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workplan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)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which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was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submitted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during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the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application</a:t>
                      </a:r>
                      <a:endParaRPr lang="hu-HU" sz="3200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hu-HU" sz="3200" b="1" i="0" u="none" strike="noStrike" cap="none" dirty="0">
                        <a:solidFill>
                          <a:schemeClr val="dk1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172250"/>
                  </a:ext>
                </a:extLst>
              </a:tr>
              <a:tr h="1064285">
                <a:tc>
                  <a:txBody>
                    <a:bodyPr/>
                    <a:lstStyle/>
                    <a:p>
                      <a:pPr algn="l"/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Passport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size</a:t>
                      </a:r>
                      <a:r>
                        <a:rPr lang="hu-HU" sz="3200" dirty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hu-HU" sz="3200" dirty="0" err="1">
                          <a:latin typeface="Bookman Old Style" panose="02050604050505020204" pitchFamily="18" charset="0"/>
                        </a:rPr>
                        <a:t>photo</a:t>
                      </a:r>
                      <a:endParaRPr lang="hu-HU" sz="3200" dirty="0"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hu-HU" sz="3200" b="1" i="0" u="none" strike="noStrike" cap="none" dirty="0">
                        <a:solidFill>
                          <a:schemeClr val="dk1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18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01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1" y="577502"/>
            <a:ext cx="8651334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Venue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enrollment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6776" y="2936514"/>
            <a:ext cx="21850724" cy="991385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Gödöllő Campus: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Hungarian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University of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Life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H-2100 Gödöllő, Páter Károly Street 1.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Dormitory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 building,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room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41. 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 </a:t>
            </a: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Monday-Thursday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r>
              <a:rPr lang="hu-HU" u="sng" baseline="300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-12 a.m.</a:t>
            </a:r>
            <a:endParaRPr lang="hu-HU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Buda Campus: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Hungarian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University of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Life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H-1118 Budapest, Villányi Street 29-43. G building, top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room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322. 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 </a:t>
            </a: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posted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PhD Facebook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approx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u-HU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Venue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Kaposvár and Keszthely </a:t>
            </a:r>
            <a:r>
              <a:rPr lang="hu-HU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Campuses</a:t>
            </a:r>
            <a:r>
              <a:rPr lang="hu-HU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receive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doctoral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coordinator</a:t>
            </a:r>
            <a:r>
              <a:rPr lang="hu-HU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011" indent="0">
              <a:buNone/>
            </a:pPr>
            <a:endParaRPr lang="hu-HU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641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1" y="577502"/>
            <a:ext cx="8651334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Documents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enrollment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3"/>
            <a:ext cx="21995029" cy="1132996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6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36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printed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downloaded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3200" b="1" dirty="0" err="1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self-financed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printed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downloaded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passport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TAJ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Hungarian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here: </a:t>
            </a: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Verdana" panose="020B0604030504040204" pitchFamily="34" charset="0"/>
                <a:hlinkClick r:id="rId5"/>
              </a:rPr>
              <a:t>https://en.uni-mate.hu/practical-matters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Hungarian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TAX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instructed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here: </a:t>
            </a: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Verdana" panose="020B0604030504040204" pitchFamily="34" charset="0"/>
                <a:hlinkClick r:id="rId5"/>
              </a:rPr>
              <a:t>https://en.uni-mate.hu/practical-matters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Master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degree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workplan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proposal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submitted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passport-size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back of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3200" dirty="0">
              <a:solidFill>
                <a:srgbClr val="0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listed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points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 and 5.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shown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enrolment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hu-HU" sz="3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3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011" indent="0">
              <a:lnSpc>
                <a:spcPct val="100000"/>
              </a:lnSpc>
              <a:spcBef>
                <a:spcPts val="800"/>
              </a:spcBef>
              <a:buNone/>
            </a:pPr>
            <a:endParaRPr lang="hu-HU" sz="36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486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1386047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NEPTUN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system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3"/>
            <a:ext cx="21995029" cy="1132996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registered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NEPTUN SYSTEM.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/MATE ID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3200" b="1" dirty="0" err="1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</a:t>
            </a:r>
            <a:r>
              <a:rPr lang="hu-HU" sz="3200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hu-HU" sz="3200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Doctoral</a:t>
            </a:r>
            <a:r>
              <a:rPr lang="hu-HU" sz="3200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3200" b="1" dirty="0" err="1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Habilitation</a:t>
            </a:r>
            <a:r>
              <a:rPr lang="hu-HU" sz="3200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Centre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Password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NeYYYYMMDD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entry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default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password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"Ne" and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date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birth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Hungarian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order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yyyymmdd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E.g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born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1995,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default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password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Ne19950125</a:t>
            </a:r>
            <a:b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„Ne” is an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obligatory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prefix</a:t>
            </a:r>
            <a:b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yyyy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birth</a:t>
            </a:r>
            <a:b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„mm”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month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birth</a:t>
            </a:r>
            <a:b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dd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birth</a:t>
            </a:r>
            <a:endParaRPr lang="hu-HU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profile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video)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28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Verdana" panose="020B0604030504040204" pitchFamily="34" charset="0"/>
                <a:hlinkClick r:id="rId5"/>
              </a:rPr>
              <a:t>https://en.uni-mate.hu/neptun-system</a:t>
            </a:r>
            <a:r>
              <a:rPr lang="hu-HU" sz="2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activate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MATE ID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https://joker.uni-mate.hu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Verdana" panose="020B0604030504040204" pitchFamily="34" charset="0"/>
                <a:hlinkClick r:id="rId7"/>
              </a:rPr>
              <a:t>https://en.uni-mate.hu/mate-authentication-wifi-e-learning-email-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011" indent="0">
              <a:lnSpc>
                <a:spcPct val="100000"/>
              </a:lnSpc>
              <a:spcBef>
                <a:spcPts val="800"/>
              </a:spcBef>
              <a:buNone/>
            </a:pPr>
            <a:endParaRPr lang="hu-HU" sz="3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87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3716871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fill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 and print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enrollment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sheet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3"/>
            <a:ext cx="21995029" cy="1132996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On the webpage, change the language to English</a:t>
            </a:r>
            <a:r>
              <a:rPr lang="hu-HU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start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Verdana" panose="020B0604030504040204" pitchFamily="34" charset="0"/>
                <a:hlinkClick r:id="rId5"/>
              </a:rPr>
              <a:t>https://en.uni-mate.hu/documents/d/hungarian-university-of-agriculture-and-life-sciences/enrollment_guide_for-students</a:t>
            </a:r>
            <a:endParaRPr lang="hu-HU" sz="3200" u="sng" dirty="0">
              <a:solidFill>
                <a:srgbClr val="0000FF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print out 2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possibly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double-sided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filled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registration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quickly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successfully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accurately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issued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011" indent="0">
              <a:lnSpc>
                <a:spcPct val="100000"/>
              </a:lnSpc>
              <a:spcBef>
                <a:spcPts val="800"/>
              </a:spcBef>
              <a:buNone/>
            </a:pPr>
            <a:endParaRPr lang="hu-HU" sz="3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8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3716871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self-financed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PhD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student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…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3"/>
            <a:ext cx="21995029" cy="1132996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admitted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self-financed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status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University.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printed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NEPTUN System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General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How</a:t>
            </a:r>
            <a:r>
              <a:rPr lang="hu-HU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to</a:t>
            </a:r>
            <a:r>
              <a:rPr lang="hu-HU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pay</a:t>
            </a:r>
            <a:r>
              <a:rPr lang="hu-HU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tuition</a:t>
            </a:r>
            <a:r>
              <a:rPr lang="hu-HU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fee</a:t>
            </a:r>
            <a:r>
              <a:rPr lang="hu-HU" sz="32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3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  <a:hlinkClick r:id="rId5"/>
              </a:rPr>
              <a:t>https://en.uni-mate.hu/documents/d/hungarian-university-of-agriculture-and-life-sciences/payin</a:t>
            </a:r>
            <a:r>
              <a:rPr lang="hu-HU" sz="3200" dirty="0">
                <a:solidFill>
                  <a:schemeClr val="tx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</a:p>
          <a:p>
            <a:pPr algn="l">
              <a:spcBef>
                <a:spcPts val="800"/>
              </a:spcBef>
              <a:spcAft>
                <a:spcPts val="800"/>
              </a:spcAft>
            </a:pP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MATE </a:t>
            </a:r>
            <a:r>
              <a:rPr lang="en-US" sz="3200" b="0" i="0" u="sng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student collective bank account for students already having Neptun code </a:t>
            </a: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:</a:t>
            </a:r>
            <a:b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</a:br>
            <a: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OTP Bank, Budapest, 1051 </a:t>
            </a:r>
            <a:r>
              <a:rPr lang="en-US" sz="2400" b="1" i="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Nádor</a:t>
            </a:r>
            <a: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US" sz="2400" b="1" i="0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utca</a:t>
            </a:r>
            <a: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 16.</a:t>
            </a:r>
            <a:b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</a:br>
            <a: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If you already have a Neptun code:</a:t>
            </a:r>
            <a:b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</a:br>
            <a:r>
              <a:rPr lang="en-US" sz="24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11784009-22234797-00000000</a:t>
            </a:r>
            <a:endParaRPr lang="en-US" sz="2400" b="0" i="0" dirty="0">
              <a:solidFill>
                <a:srgbClr val="353535"/>
              </a:solidFill>
              <a:effectLst/>
              <a:latin typeface="Bookman Old Style" panose="02050604050505020204" pitchFamily="18" charset="0"/>
            </a:endParaRPr>
          </a:p>
          <a:p>
            <a:pPr algn="l">
              <a:spcBef>
                <a:spcPts val="800"/>
              </a:spcBef>
              <a:spcAft>
                <a:spcPts val="800"/>
              </a:spcAft>
            </a:pPr>
            <a:r>
              <a:rPr lang="en-US" sz="3200" b="0" i="1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Transfer from abroad:</a:t>
            </a:r>
            <a:br>
              <a:rPr lang="en-US" sz="32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</a:br>
            <a:r>
              <a:rPr lang="en-US" sz="3200" b="1" i="0" dirty="0">
                <a:solidFill>
                  <a:srgbClr val="800000"/>
                </a:solidFill>
                <a:effectLst/>
                <a:latin typeface="Bookman Old Style" panose="02050604050505020204" pitchFamily="18" charset="0"/>
              </a:rPr>
              <a:t>IBAN number (EUR): </a:t>
            </a:r>
            <a:r>
              <a:rPr lang="en-US" sz="32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HU9511763842-00809885-00000000</a:t>
            </a:r>
            <a:b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</a:br>
            <a:r>
              <a:rPr lang="en-US" sz="3200" b="1" i="0" dirty="0">
                <a:solidFill>
                  <a:srgbClr val="800000"/>
                </a:solidFill>
                <a:effectLst/>
                <a:latin typeface="Bookman Old Style" panose="02050604050505020204" pitchFamily="18" charset="0"/>
              </a:rPr>
              <a:t>SWIFT-BIC code: </a:t>
            </a:r>
            <a:r>
              <a:rPr lang="en-US" sz="32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OTPVHUHB</a:t>
            </a:r>
            <a:endParaRPr lang="en-US" sz="3200" b="0" i="0" dirty="0">
              <a:solidFill>
                <a:srgbClr val="353535"/>
              </a:solidFill>
              <a:effectLst/>
              <a:latin typeface="Bookman Old Style" panose="02050604050505020204" pitchFamily="18" charset="0"/>
            </a:endParaRPr>
          </a:p>
          <a:p>
            <a:pPr algn="l">
              <a:spcBef>
                <a:spcPts val="800"/>
              </a:spcBef>
              <a:spcAft>
                <a:spcPts val="800"/>
              </a:spcAft>
            </a:pP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In comments, please write the following data:  (without it, we cannot identify your payment)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NK (identifier type)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your Neptun code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your Name</a:t>
            </a:r>
            <a:br>
              <a:rPr lang="en-US" sz="24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</a:br>
            <a:r>
              <a:rPr lang="en-US" sz="2400" b="1" i="1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for example: NK-EX2MPL Name </a:t>
            </a:r>
            <a:r>
              <a:rPr lang="en-US" sz="3200" b="1" i="1" dirty="0" err="1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Familyname</a:t>
            </a:r>
            <a:r>
              <a:rPr lang="en-US" sz="3200" b="1" i="1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 Example</a:t>
            </a:r>
            <a:endParaRPr lang="en-US" sz="3200" b="0" i="0" dirty="0">
              <a:solidFill>
                <a:srgbClr val="353535"/>
              </a:solidFill>
              <a:effectLst/>
              <a:latin typeface="Bookman Old Style" panose="02050604050505020204" pitchFamily="18" charset="0"/>
            </a:endParaRPr>
          </a:p>
          <a:p>
            <a:pPr algn="l">
              <a:spcBef>
                <a:spcPts val="800"/>
              </a:spcBef>
              <a:spcAft>
                <a:spcPts val="800"/>
              </a:spcAft>
            </a:pP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When the amount arrives to the university collective bank account, you'll see that amount with blue letters in your Neptun under </a:t>
            </a:r>
            <a:r>
              <a:rPr lang="en-US" sz="32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Finances / Payment</a:t>
            </a: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. Then click on the transcribed item on the right to tick and choose </a:t>
            </a:r>
            <a:r>
              <a:rPr lang="en-US" sz="3200" b="1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Pay in </a:t>
            </a: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button and save.</a:t>
            </a:r>
          </a:p>
          <a:p>
            <a:pPr algn="l">
              <a:spcBef>
                <a:spcPts val="800"/>
              </a:spcBef>
              <a:spcAft>
                <a:spcPts val="800"/>
              </a:spcAft>
            </a:pPr>
            <a:r>
              <a:rPr lang="en-US" sz="3200" b="0" i="0" dirty="0">
                <a:solidFill>
                  <a:srgbClr val="353535"/>
                </a:solidFill>
                <a:effectLst/>
                <a:latin typeface="Bookman Old Style" panose="02050604050505020204" pitchFamily="18" charset="0"/>
              </a:rPr>
              <a:t>Then you can see that item status is "Fulfilled".</a:t>
            </a: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endParaRPr lang="hu-HU" sz="3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162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3716871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Subject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registration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4"/>
            <a:ext cx="21995029" cy="740342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PhD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u="sng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registration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BSc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MSc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trainings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31st December</a:t>
            </a:r>
            <a:endParaRPr lang="hu-HU" sz="32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-Spring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31st May</a:t>
            </a:r>
            <a:endParaRPr lang="hu-HU" sz="32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weekly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blocks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depending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indicated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Neptun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provided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professors.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provided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September-October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endParaRPr lang="hu-HU" sz="3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197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3716871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work</a:t>
            </a: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course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4"/>
            <a:ext cx="21995029" cy="740342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your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en-US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will verify based on your research performance during the semester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Menu-Subjects-Register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subjects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Research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1-8.</a:t>
            </a: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choose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Research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Research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2, and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Doctoral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Programs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Doctoral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of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Mechanical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semesters</a:t>
            </a:r>
            <a:r>
              <a:rPr lang="hu-HU" sz="28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choose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UNI-N-EN=PhD=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Collective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added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hu-HU" sz="3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endParaRPr lang="hu-HU" sz="3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35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1182470" y="577502"/>
            <a:ext cx="13716871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8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Facebook </a:t>
            </a:r>
            <a:r>
              <a:rPr lang="hu-HU" sz="48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groups</a:t>
            </a:r>
            <a:endParaRPr sz="4800"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/>
          <a:srcRect t="15638"/>
          <a:stretch/>
        </p:blipFill>
        <p:spPr>
          <a:xfrm>
            <a:off x="18459246" y="175846"/>
            <a:ext cx="4118904" cy="22101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DEDB0141-72F6-4CD5-BB6D-D316C23D9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4485" y="2386034"/>
            <a:ext cx="21995029" cy="740342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would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highlight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Facebook </a:t>
            </a:r>
            <a:r>
              <a:rPr lang="hu-HU" sz="3200" b="1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hu-HU" sz="32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worth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joing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since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is an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informal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quick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channel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https://www.facebook.com/groups/1268281766645341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(MATE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international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PhD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), and </a:t>
            </a:r>
            <a:r>
              <a:rPr lang="hu-HU" sz="3200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https://www.facebook.com/groups/1680505468842111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(MATE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international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Buda Campus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highly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recommend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join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first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Facebook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(MATE International PhD),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mainly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 am in Gödöllő Campus, and I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always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post Buda Campus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hours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FB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very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welcomed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in Gödöllő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is a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beautiful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city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lots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places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visit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only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minutes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fast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train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Bp. Keleti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Gödöllő (Mátra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Interrégió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– IR85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Agria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Interrégió</a:t>
            </a:r>
            <a:r>
              <a:rPr lang="hu-H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– IR87).</a:t>
            </a:r>
            <a:endParaRPr lang="hu-H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5211" lvl="1" indent="0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lang="hu-HU" sz="3200" dirty="0">
              <a:solidFill>
                <a:schemeClr val="tx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02449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1255</Words>
  <Application>Microsoft Office PowerPoint</Application>
  <PresentationFormat>Egyéni</PresentationFormat>
  <Paragraphs>72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Bookman Old Style</vt:lpstr>
      <vt:lpstr>Arial</vt:lpstr>
      <vt:lpstr>Helvetica Neue</vt:lpstr>
      <vt:lpstr>21_BasicWhite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Simáné Dolányi Edit</dc:creator>
  <cp:lastModifiedBy>Simáné Dolányi Edit</cp:lastModifiedBy>
  <cp:revision>27</cp:revision>
  <dcterms:modified xsi:type="dcterms:W3CDTF">2026-07-09T13:14:19Z</dcterms:modified>
</cp:coreProperties>
</file>