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12"/>
  </p:notesMasterIdLst>
  <p:sldIdLst>
    <p:sldId id="256" r:id="rId2"/>
    <p:sldId id="257" r:id="rId3"/>
    <p:sldId id="264" r:id="rId4"/>
    <p:sldId id="259" r:id="rId5"/>
    <p:sldId id="265" r:id="rId6"/>
    <p:sldId id="266" r:id="rId7"/>
    <p:sldId id="267" r:id="rId8"/>
    <p:sldId id="260" r:id="rId9"/>
    <p:sldId id="268" r:id="rId10"/>
    <p:sldId id="269" r:id="rId11"/>
  </p:sldIdLst>
  <p:sldSz cx="24384000" cy="13716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6A"/>
    <a:srgbClr val="007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Világos stílus 2 – 3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Világos stílus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6" d="100"/>
          <a:sy n="36" d="100"/>
        </p:scale>
        <p:origin x="8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9853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2128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9650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4953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3195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419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body" idx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2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gállapítás">
  <p:cSld name="Megállapítá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gadhatatlan tény">
  <p:cSld name="Tagadhatatlan tén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body" idx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2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ézet">
  <p:cSld name="Idéze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body" idx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2"/>
          </p:nvPr>
        </p:nvSpPr>
        <p:spPr>
          <a:xfrm>
            <a:off x="1753923" y="4939860"/>
            <a:ext cx="20876153" cy="383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énykép - hármas">
  <p:cSld name="Fénykép - hárma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>
            <a:spLocks noGrp="1"/>
          </p:cNvSpPr>
          <p:nvPr>
            <p:ph type="pic" idx="3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>
            <a:spLocks noGrp="1"/>
          </p:cNvSpPr>
          <p:nvPr>
            <p:ph type="pic" idx="4"/>
          </p:nvPr>
        </p:nvSpPr>
        <p:spPr>
          <a:xfrm>
            <a:off x="-139700" y="495300"/>
            <a:ext cx="16611600" cy="1245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énykép">
  <p:cSld name="Fénykép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>
            <a:spLocks noGrp="1"/>
          </p:cNvSpPr>
          <p:nvPr>
            <p:ph type="pic" idx="2"/>
          </p:nvPr>
        </p:nvSpPr>
        <p:spPr>
          <a:xfrm>
            <a:off x="-1333500" y="-5524500"/>
            <a:ext cx="27051001" cy="21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 sz="18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>
  <p:cSld name="Üre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listajelek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pirend">
  <p:cSld name="Napirend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otó">
  <p:cSld name="Cím és fotó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>
            <a:spLocks noGrp="1"/>
          </p:cNvSpPr>
          <p:nvPr>
            <p:ph type="pic" idx="2"/>
          </p:nvPr>
        </p:nvSpPr>
        <p:spPr>
          <a:xfrm>
            <a:off x="-1155700" y="-1295400"/>
            <a:ext cx="26746199" cy="16018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3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ásik cím és fotó ">
  <p:cSld name="Másik cím és fotó 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>
            <a:spLocks noGrp="1"/>
          </p:cNvSpPr>
          <p:nvPr>
            <p:ph type="pic" idx="2"/>
          </p:nvPr>
        </p:nvSpPr>
        <p:spPr>
          <a:xfrm>
            <a:off x="10972800" y="-203200"/>
            <a:ext cx="12144836" cy="141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elsorolásjelek">
  <p:cSld name="Felsorolásjele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, listajelek és fénykép">
  <p:cSld name="Cím, listajelek és fénykép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>
            <a:spLocks noGrp="1"/>
          </p:cNvSpPr>
          <p:nvPr>
            <p:ph type="pic" idx="3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">
  <p:cSld name="Szakasz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>
  <p:cSld name="Csak cím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0350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www.facebook.com/SZIA-Agroecological-Garden-of-MATE-112538517117241/" TargetMode="External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phd@uni-mate.hu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hd.uni-mate.hu/regulations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ktori.hu/" TargetMode="External"/><Relationship Id="rId5" Type="http://schemas.openxmlformats.org/officeDocument/2006/relationships/hyperlink" Target="https://phd.uni-mate.hu/" TargetMode="External"/><Relationship Id="rId4" Type="http://schemas.openxmlformats.org/officeDocument/2006/relationships/hyperlink" Target="https://en.uni-mate.h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17"/>
          <p:cNvGrpSpPr/>
          <p:nvPr/>
        </p:nvGrpSpPr>
        <p:grpSpPr>
          <a:xfrm>
            <a:off x="-29497" y="2044615"/>
            <a:ext cx="18134255" cy="9988689"/>
            <a:chOff x="-29497" y="2044615"/>
            <a:chExt cx="18134255" cy="9988689"/>
          </a:xfrm>
        </p:grpSpPr>
        <p:sp>
          <p:nvSpPr>
            <p:cNvPr id="77" name="Google Shape;77;p17"/>
            <p:cNvSpPr/>
            <p:nvPr/>
          </p:nvSpPr>
          <p:spPr>
            <a:xfrm>
              <a:off x="-29497" y="2044615"/>
              <a:ext cx="11453578" cy="9988688"/>
            </a:xfrm>
            <a:custGeom>
              <a:avLst/>
              <a:gdLst/>
              <a:ahLst/>
              <a:cxnLst/>
              <a:rect l="l" t="t" r="r" b="b"/>
              <a:pathLst>
                <a:path w="23757" h="21600" extrusionOk="0">
                  <a:moveTo>
                    <a:pt x="0" y="0"/>
                  </a:moveTo>
                  <a:lnTo>
                    <a:pt x="21263" y="0"/>
                  </a:lnTo>
                  <a:cubicBezTo>
                    <a:pt x="21485" y="3363"/>
                    <a:pt x="23757" y="7063"/>
                    <a:pt x="23757" y="10812"/>
                  </a:cubicBezTo>
                  <a:cubicBezTo>
                    <a:pt x="23756" y="14554"/>
                    <a:pt x="21484" y="18244"/>
                    <a:pt x="21263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8" name="Google Shape;78;p17"/>
            <p:cNvSpPr/>
            <p:nvPr/>
          </p:nvSpPr>
          <p:spPr>
            <a:xfrm>
              <a:off x="9003666" y="6723760"/>
              <a:ext cx="4145906" cy="5309544"/>
            </a:xfrm>
            <a:custGeom>
              <a:avLst/>
              <a:gdLst/>
              <a:ahLst/>
              <a:cxnLst/>
              <a:rect l="l" t="t" r="r" b="b"/>
              <a:pathLst>
                <a:path w="21978" h="21648" extrusionOk="0">
                  <a:moveTo>
                    <a:pt x="12418" y="45"/>
                  </a:moveTo>
                  <a:lnTo>
                    <a:pt x="0" y="21648"/>
                  </a:lnTo>
                  <a:lnTo>
                    <a:pt x="10222" y="21642"/>
                  </a:lnTo>
                  <a:lnTo>
                    <a:pt x="21978" y="0"/>
                  </a:lnTo>
                  <a:lnTo>
                    <a:pt x="12418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9" name="Google Shape;79;p17"/>
            <p:cNvSpPr/>
            <p:nvPr/>
          </p:nvSpPr>
          <p:spPr>
            <a:xfrm flipH="1">
              <a:off x="9377212" y="2044615"/>
              <a:ext cx="3779755" cy="470565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0" name="Google Shape;80;p17"/>
            <p:cNvSpPr/>
            <p:nvPr/>
          </p:nvSpPr>
          <p:spPr>
            <a:xfrm>
              <a:off x="11552197" y="6723759"/>
              <a:ext cx="4074600" cy="530954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1" name="Google Shape;81;p17"/>
            <p:cNvSpPr/>
            <p:nvPr/>
          </p:nvSpPr>
          <p:spPr>
            <a:xfrm flipH="1">
              <a:off x="11854443" y="2044615"/>
              <a:ext cx="3779756" cy="470565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2" name="Google Shape;82;p17"/>
            <p:cNvSpPr/>
            <p:nvPr/>
          </p:nvSpPr>
          <p:spPr>
            <a:xfrm>
              <a:off x="14022763" y="6723759"/>
              <a:ext cx="4074600" cy="530954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3" name="Google Shape;83;p17"/>
            <p:cNvSpPr/>
            <p:nvPr/>
          </p:nvSpPr>
          <p:spPr>
            <a:xfrm flipH="1">
              <a:off x="14325003" y="2044615"/>
              <a:ext cx="3779755" cy="470565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84" name="Google Shape;84;p17" descr="MATE_2021_green_Rajztábla 1.jpg"/>
          <p:cNvPicPr preferRelativeResize="0"/>
          <p:nvPr/>
        </p:nvPicPr>
        <p:blipFill rotWithShape="1">
          <a:blip r:embed="rId3">
            <a:alphaModFix/>
          </a:blip>
          <a:srcRect l="15451" t="22853" r="15451" b="22852"/>
          <a:stretch/>
        </p:blipFill>
        <p:spPr>
          <a:xfrm>
            <a:off x="18423041" y="5590579"/>
            <a:ext cx="5067811" cy="253502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/>
        </p:nvSpPr>
        <p:spPr>
          <a:xfrm>
            <a:off x="1545263" y="3086273"/>
            <a:ext cx="10659622" cy="5027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F"/>
              </a:buClr>
              <a:buSzPts val="8000"/>
              <a:buFont typeface="Helvetica Neue"/>
              <a:buNone/>
            </a:pPr>
            <a:r>
              <a:rPr lang="hu-HU" sz="8000" b="1" i="0" u="none" strike="noStrike" cap="none" dirty="0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General </a:t>
            </a:r>
            <a:r>
              <a:rPr lang="hu-HU" sz="8000" b="1" i="0" u="none" strike="noStrike" cap="none" dirty="0" err="1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information</a:t>
            </a:r>
            <a:r>
              <a:rPr lang="hu-HU" sz="8000" b="1" i="0" u="none" strike="noStrike" cap="none" dirty="0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hu-HU" sz="8000" b="1" i="0" u="none" strike="noStrike" cap="none" dirty="0" err="1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</a:t>
            </a:r>
            <a:r>
              <a:rPr lang="hu-HU" sz="8000" b="1" i="0" u="none" strike="noStrike" cap="none" dirty="0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hu-HU" sz="8000" b="1" i="0" u="none" strike="noStrike" cap="none" dirty="0" err="1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doctoral</a:t>
            </a:r>
            <a:r>
              <a:rPr lang="hu-HU" sz="8000" b="1" i="0" u="none" strike="noStrike" cap="none" dirty="0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hu-HU" sz="8000" b="1" i="0" u="none" strike="noStrike" cap="none" dirty="0" err="1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studies</a:t>
            </a:r>
            <a:endParaRPr lang="hu-HU" sz="8000" b="1" dirty="0">
              <a:solidFill>
                <a:srgbClr val="FEFD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F"/>
              </a:buClr>
              <a:buSzPts val="8000"/>
              <a:buFont typeface="Helvetica Neue"/>
              <a:buNone/>
            </a:pPr>
            <a:r>
              <a:rPr lang="hu-HU" sz="8000" b="1" dirty="0">
                <a:solidFill>
                  <a:srgbClr val="FEFDFF"/>
                </a:solidFill>
                <a:latin typeface="Helvetica Neue"/>
                <a:sym typeface="Helvetica Neue"/>
              </a:rPr>
              <a:t>Gödöllő and Buda Campus</a:t>
            </a:r>
            <a:endParaRPr lang="hu-HU" dirty="0"/>
          </a:p>
        </p:txBody>
      </p:sp>
      <p:sp>
        <p:nvSpPr>
          <p:cNvPr id="86" name="Google Shape;86;p17"/>
          <p:cNvSpPr txBox="1"/>
          <p:nvPr/>
        </p:nvSpPr>
        <p:spPr>
          <a:xfrm>
            <a:off x="1545263" y="9154164"/>
            <a:ext cx="10659622" cy="68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F"/>
              </a:buClr>
              <a:buSzPts val="3800"/>
              <a:buFont typeface="Helvetica Neue"/>
              <a:buNone/>
            </a:pPr>
            <a:r>
              <a:rPr lang="hu-HU" sz="3800" b="1">
                <a:solidFill>
                  <a:srgbClr val="FEFDFF"/>
                </a:solidFill>
                <a:latin typeface="Helvetica Neue"/>
                <a:sym typeface="Helvetica Neue"/>
              </a:rPr>
              <a:t>September, </a:t>
            </a:r>
            <a:r>
              <a:rPr lang="hu-HU" sz="3800" b="1" dirty="0">
                <a:solidFill>
                  <a:srgbClr val="FEFDFF"/>
                </a:solidFill>
                <a:latin typeface="Helvetica Neue"/>
                <a:sym typeface="Helvetica Neue"/>
              </a:rPr>
              <a:t>2024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0"/>
          <p:cNvPicPr preferRelativeResize="0"/>
          <p:nvPr/>
        </p:nvPicPr>
        <p:blipFill rotWithShape="1">
          <a:blip r:embed="rId3">
            <a:alphaModFix/>
          </a:blip>
          <a:srcRect l="22208" t="-1" b="-1281"/>
          <a:stretch/>
        </p:blipFill>
        <p:spPr>
          <a:xfrm>
            <a:off x="-55638" y="-37310"/>
            <a:ext cx="16765662" cy="207088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 txBox="1"/>
          <p:nvPr/>
        </p:nvSpPr>
        <p:spPr>
          <a:xfrm>
            <a:off x="886708" y="639057"/>
            <a:ext cx="14344744" cy="71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r>
              <a:rPr lang="hu-H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Programmes</a:t>
            </a:r>
            <a:r>
              <a:rPr lang="hu-H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hu-H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</a:t>
            </a:r>
            <a:r>
              <a:rPr lang="hu-H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45" name="Google Shape;14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457222" y="-236164"/>
            <a:ext cx="4122952" cy="26221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0C67C977-35C3-48D0-8367-C5CE44D6A1E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206500" y="3062401"/>
            <a:ext cx="12005647" cy="9851166"/>
          </a:xfrm>
        </p:spPr>
        <p:txBody>
          <a:bodyPr>
            <a:normAutofit fontScale="77500" lnSpcReduction="20000"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u-HU" dirty="0" err="1">
                <a:solidFill>
                  <a:prstClr val="black"/>
                </a:solidFill>
                <a:latin typeface="+mn-lt"/>
              </a:rPr>
              <a:t>Orientation</a:t>
            </a:r>
            <a:r>
              <a:rPr 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+mn-lt"/>
              </a:rPr>
              <a:t>Week</a:t>
            </a:r>
            <a:r>
              <a:rPr lang="hu-HU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hu-HU" dirty="0" err="1">
                <a:solidFill>
                  <a:prstClr val="black"/>
                </a:solidFill>
                <a:latin typeface="+mn-lt"/>
              </a:rPr>
              <a:t>Researcher’s</a:t>
            </a:r>
            <a:r>
              <a:rPr 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+mn-lt"/>
              </a:rPr>
              <a:t>Night</a:t>
            </a:r>
            <a:endParaRPr lang="hu-HU" dirty="0">
              <a:solidFill>
                <a:prstClr val="black"/>
              </a:solidFill>
              <a:latin typeface="+mn-lt"/>
            </a:endParaRP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hu-HU" dirty="0">
                <a:solidFill>
                  <a:prstClr val="black"/>
                </a:solidFill>
                <a:latin typeface="+mn-lt"/>
              </a:rPr>
              <a:t>International Opening </a:t>
            </a:r>
            <a:r>
              <a:rPr lang="hu-HU" dirty="0" err="1">
                <a:solidFill>
                  <a:prstClr val="black"/>
                </a:solidFill>
                <a:latin typeface="+mn-lt"/>
              </a:rPr>
              <a:t>Ceremony</a:t>
            </a:r>
            <a:endParaRPr lang="hu-HU" dirty="0">
              <a:solidFill>
                <a:prstClr val="black"/>
              </a:solidFill>
              <a:latin typeface="+mn-lt"/>
            </a:endParaRP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hu-HU" dirty="0" err="1">
                <a:solidFill>
                  <a:prstClr val="black"/>
                </a:solidFill>
                <a:latin typeface="+mn-lt"/>
              </a:rPr>
              <a:t>Cultural</a:t>
            </a:r>
            <a:r>
              <a:rPr 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+mn-lt"/>
              </a:rPr>
              <a:t>events</a:t>
            </a:r>
            <a:r>
              <a:rPr lang="hu-HU" dirty="0">
                <a:solidFill>
                  <a:prstClr val="black"/>
                </a:solidFill>
                <a:latin typeface="+mn-lt"/>
              </a:rPr>
              <a:t> (</a:t>
            </a:r>
            <a:r>
              <a:rPr lang="hu-HU" dirty="0" err="1">
                <a:solidFill>
                  <a:prstClr val="black"/>
                </a:solidFill>
                <a:latin typeface="+mn-lt"/>
              </a:rPr>
              <a:t>international</a:t>
            </a:r>
            <a:r>
              <a:rPr 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+mn-lt"/>
              </a:rPr>
              <a:t>dinner</a:t>
            </a:r>
            <a:r>
              <a:rPr lang="hu-HU" dirty="0">
                <a:solidFill>
                  <a:prstClr val="black"/>
                </a:solidFill>
                <a:latin typeface="+mn-lt"/>
              </a:rPr>
              <a:t>, </a:t>
            </a:r>
            <a:r>
              <a:rPr lang="hu-HU" dirty="0" err="1">
                <a:solidFill>
                  <a:prstClr val="black"/>
                </a:solidFill>
                <a:latin typeface="+mn-lt"/>
              </a:rPr>
              <a:t>Hungarian</a:t>
            </a:r>
            <a:r>
              <a:rPr 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+mn-lt"/>
              </a:rPr>
              <a:t>folkdance</a:t>
            </a:r>
            <a:r>
              <a:rPr 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+mn-lt"/>
              </a:rPr>
              <a:t>teaching</a:t>
            </a:r>
            <a:r>
              <a:rPr lang="hu-HU" dirty="0">
                <a:solidFill>
                  <a:prstClr val="black"/>
                </a:solidFill>
                <a:latin typeface="+mn-lt"/>
              </a:rPr>
              <a:t>, </a:t>
            </a:r>
            <a:r>
              <a:rPr lang="hu-HU" dirty="0" err="1">
                <a:solidFill>
                  <a:prstClr val="black"/>
                </a:solidFill>
                <a:latin typeface="+mn-lt"/>
              </a:rPr>
              <a:t>sports</a:t>
            </a:r>
            <a:r>
              <a:rPr 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+mn-lt"/>
              </a:rPr>
              <a:t>competitions</a:t>
            </a:r>
            <a:r>
              <a:rPr lang="hu-HU" dirty="0">
                <a:solidFill>
                  <a:prstClr val="black"/>
                </a:solidFill>
                <a:latin typeface="+mn-lt"/>
              </a:rPr>
              <a:t> etc.)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Hungarian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language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course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is </a:t>
            </a: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offered</a:t>
            </a:r>
            <a:endParaRPr lang="hu-HU" altLang="hu-HU" dirty="0">
              <a:solidFill>
                <a:prstClr val="black"/>
              </a:solidFill>
              <a:latin typeface="+mn-lt"/>
            </a:endParaRP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Plant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, farm </a:t>
            </a: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visits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Participation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on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scientific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conferences 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Community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garden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in Gödöllő (</a:t>
            </a: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grow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your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own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veggies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and </a:t>
            </a: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herbs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): </a:t>
            </a:r>
            <a:r>
              <a:rPr lang="hu-HU" altLang="hu-HU" dirty="0">
                <a:solidFill>
                  <a:prstClr val="black"/>
                </a:solidFill>
                <a:latin typeface="+mn-lt"/>
                <a:hlinkClick r:id="rId5"/>
              </a:rPr>
              <a:t>https://www.facebook.com/SZIA-Agroecological-Garden-of-MATE-112538517117241/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942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1658739-382C-4AF8-91D2-29385833A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4400" y="2579230"/>
            <a:ext cx="6416028" cy="336808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1C3CE83-0A6D-42F8-80B0-770B5FB7D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7184" y="2586732"/>
            <a:ext cx="3329631" cy="4271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26144EAB-0A7F-4F23-9A2C-3208D33405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147" y="9057755"/>
            <a:ext cx="5461429" cy="3262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CEEEED26-05CD-4331-8825-2FBCBD6220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911" y="6296784"/>
            <a:ext cx="5677571" cy="3783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34B9DA1-ECC0-4A30-A851-B3B38B7D97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11932" y="4786487"/>
            <a:ext cx="4681967" cy="3656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7020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1545263" y="4329780"/>
            <a:ext cx="10659622" cy="254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F"/>
              </a:buClr>
              <a:buSzPts val="8000"/>
              <a:buFont typeface="Helvetica Neue"/>
              <a:buNone/>
            </a:pPr>
            <a:r>
              <a:rPr lang="hu-HU" sz="8000" b="1" i="0" u="none" strike="noStrike" cap="none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AZ ELŐADÁS CÍME, KÉT SORBAN</a:t>
            </a:r>
            <a:endParaRPr/>
          </a:p>
        </p:txBody>
      </p:sp>
      <p:sp>
        <p:nvSpPr>
          <p:cNvPr id="92" name="Google Shape;92;p18"/>
          <p:cNvSpPr txBox="1"/>
          <p:nvPr/>
        </p:nvSpPr>
        <p:spPr>
          <a:xfrm>
            <a:off x="1545263" y="7806465"/>
            <a:ext cx="10659622" cy="685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F"/>
              </a:buClr>
              <a:buSzPts val="3800"/>
              <a:buFont typeface="Helvetica Neue"/>
              <a:buNone/>
            </a:pPr>
            <a:r>
              <a:rPr lang="hu-HU" sz="3800" b="1" i="0" u="none" strike="noStrike" cap="none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KÉSZÍTETTE: SAMPLE TAMÁS</a:t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3409" y="-103054"/>
            <a:ext cx="25022338" cy="17190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40048" y="8699500"/>
            <a:ext cx="7874000" cy="50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63409" y="-103054"/>
            <a:ext cx="21551900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/>
          <p:nvPr/>
        </p:nvSpPr>
        <p:spPr>
          <a:xfrm>
            <a:off x="538244" y="431288"/>
            <a:ext cx="1320633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Helvetica Neue"/>
              <a:buNone/>
            </a:pPr>
            <a:r>
              <a:rPr lang="hu-HU" sz="60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Main </a:t>
            </a:r>
            <a:r>
              <a:rPr lang="hu-HU" sz="6000" b="1" i="0" u="none" strike="noStrike" cap="none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contacts</a:t>
            </a:r>
            <a:endParaRPr dirty="0"/>
          </a:p>
        </p:txBody>
      </p:sp>
      <p:sp>
        <p:nvSpPr>
          <p:cNvPr id="97" name="Google Shape;97;p18"/>
          <p:cNvSpPr txBox="1"/>
          <p:nvPr/>
        </p:nvSpPr>
        <p:spPr>
          <a:xfrm>
            <a:off x="379982" y="2047881"/>
            <a:ext cx="12456787" cy="3272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>
              <a:buClr>
                <a:srgbClr val="FEFDFF"/>
              </a:buClr>
              <a:buSzPts val="4800"/>
            </a:pPr>
            <a:r>
              <a:rPr lang="hu-HU" sz="4800" dirty="0">
                <a:solidFill>
                  <a:schemeClr val="bg1"/>
                </a:solidFill>
                <a:latin typeface="Helvetica Neue" panose="020B0604020202020204" charset="0"/>
                <a:cs typeface="Times New Roman" pitchFamily="18" charset="0"/>
              </a:rPr>
              <a:t>MATE</a:t>
            </a:r>
            <a:r>
              <a:rPr lang="en-US" sz="4800" dirty="0">
                <a:solidFill>
                  <a:schemeClr val="bg1"/>
                </a:solidFill>
                <a:latin typeface="Helvetica Neue" panose="020B0604020202020204" charset="0"/>
                <a:cs typeface="Times New Roman" pitchFamily="18" charset="0"/>
              </a:rPr>
              <a:t>, 2100 </a:t>
            </a:r>
            <a:r>
              <a:rPr lang="en-US" sz="4800" dirty="0" err="1">
                <a:solidFill>
                  <a:schemeClr val="bg1"/>
                </a:solidFill>
                <a:latin typeface="Helvetica Neue" panose="020B0604020202020204" charset="0"/>
                <a:cs typeface="Times New Roman" pitchFamily="18" charset="0"/>
              </a:rPr>
              <a:t>Gödöll</a:t>
            </a:r>
            <a:r>
              <a:rPr lang="hu-HU" sz="4800" dirty="0">
                <a:solidFill>
                  <a:schemeClr val="bg1"/>
                </a:solidFill>
                <a:latin typeface="Helvetica Neue" panose="020B0604020202020204" charset="0"/>
                <a:cs typeface="Times New Roman" pitchFamily="18" charset="0"/>
              </a:rPr>
              <a:t>ő</a:t>
            </a:r>
            <a:r>
              <a:rPr lang="en-US" sz="4800" dirty="0">
                <a:solidFill>
                  <a:schemeClr val="bg1"/>
                </a:solidFill>
                <a:latin typeface="Helvetica Neue" panose="020B0604020202020204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schemeClr val="bg1"/>
                </a:solidFill>
                <a:latin typeface="Helvetica Neue" panose="020B0604020202020204" charset="0"/>
                <a:cs typeface="Times New Roman" pitchFamily="18" charset="0"/>
              </a:rPr>
              <a:t>Páter</a:t>
            </a:r>
            <a:r>
              <a:rPr lang="en-US" sz="4800" dirty="0">
                <a:solidFill>
                  <a:schemeClr val="bg1"/>
                </a:solidFill>
                <a:latin typeface="Helvetica Neue" panose="020B0604020202020204" charset="0"/>
                <a:cs typeface="Times New Roman" pitchFamily="18" charset="0"/>
              </a:rPr>
              <a:t> Károly </a:t>
            </a:r>
            <a:r>
              <a:rPr lang="en-US" sz="4800" dirty="0" err="1">
                <a:solidFill>
                  <a:schemeClr val="bg1"/>
                </a:solidFill>
                <a:latin typeface="Helvetica Neue" panose="020B0604020202020204" charset="0"/>
                <a:cs typeface="Times New Roman" pitchFamily="18" charset="0"/>
              </a:rPr>
              <a:t>utca</a:t>
            </a:r>
            <a:r>
              <a:rPr lang="en-US" sz="4800" dirty="0">
                <a:solidFill>
                  <a:schemeClr val="bg1"/>
                </a:solidFill>
                <a:latin typeface="Helvetica Neue" panose="020B0604020202020204" charset="0"/>
                <a:cs typeface="Times New Roman" pitchFamily="18" charset="0"/>
              </a:rPr>
              <a:t> 1. </a:t>
            </a:r>
            <a:r>
              <a:rPr lang="hu-HU" sz="4800" dirty="0">
                <a:solidFill>
                  <a:schemeClr val="bg1"/>
                </a:solidFill>
                <a:latin typeface="Helvetica Neue" panose="020B0604020202020204" charset="0"/>
                <a:cs typeface="Times New Roman" pitchFamily="18" charset="0"/>
              </a:rPr>
              <a:t>,</a:t>
            </a:r>
          </a:p>
          <a:p>
            <a:pPr>
              <a:buClr>
                <a:srgbClr val="FEFDFF"/>
              </a:buClr>
              <a:buSzPts val="4800"/>
            </a:pPr>
            <a:r>
              <a:rPr lang="en-US" sz="4800" dirty="0">
                <a:solidFill>
                  <a:schemeClr val="bg1"/>
                </a:solidFill>
                <a:latin typeface="Helvetica Neue" panose="020B0604020202020204" charset="0"/>
                <a:cs typeface="Times New Roman" pitchFamily="18" charset="0"/>
              </a:rPr>
              <a:t>Tel.: 06-28-522-000</a:t>
            </a:r>
            <a:r>
              <a:rPr lang="hu-HU" sz="4800" dirty="0">
                <a:solidFill>
                  <a:schemeClr val="bg1"/>
                </a:solidFill>
                <a:latin typeface="Helvetica Neue" panose="020B0604020202020204" charset="0"/>
                <a:cs typeface="Times New Roman" pitchFamily="18" charset="0"/>
              </a:rPr>
              <a:t>, </a:t>
            </a:r>
          </a:p>
          <a:p>
            <a:pPr>
              <a:buClr>
                <a:srgbClr val="FEFDFF"/>
              </a:buClr>
              <a:buSzPts val="4800"/>
            </a:pPr>
            <a:r>
              <a:rPr lang="en-US" sz="4800" dirty="0">
                <a:solidFill>
                  <a:schemeClr val="bg1"/>
                </a:solidFill>
                <a:latin typeface="Helvetica Neue" panose="020B0604020202020204" charset="0"/>
                <a:cs typeface="Times New Roman" pitchFamily="18" charset="0"/>
              </a:rPr>
              <a:t>Fax: 06-28-410-804</a:t>
            </a:r>
            <a:r>
              <a:rPr lang="hu-HU" sz="4800" dirty="0">
                <a:solidFill>
                  <a:schemeClr val="bg1"/>
                </a:solidFill>
                <a:latin typeface="Helvetica Neue" panose="020B0604020202020204" charset="0"/>
                <a:cs typeface="Times New Roman" pitchFamily="18" charset="0"/>
              </a:rPr>
              <a:t>, </a:t>
            </a:r>
          </a:p>
          <a:p>
            <a:pPr>
              <a:buClr>
                <a:srgbClr val="FEFDFF"/>
              </a:buClr>
              <a:buSzPts val="4800"/>
            </a:pPr>
            <a:r>
              <a:rPr lang="en-US" sz="4800" dirty="0">
                <a:solidFill>
                  <a:schemeClr val="bg1"/>
                </a:solidFill>
                <a:latin typeface="Helvetica Neue" panose="020B0604020202020204" charset="0"/>
                <a:cs typeface="Times New Roman" pitchFamily="18" charset="0"/>
              </a:rPr>
              <a:t>E-mail: </a:t>
            </a:r>
            <a:r>
              <a:rPr lang="hu-HU" sz="4800" dirty="0">
                <a:solidFill>
                  <a:schemeClr val="bg1"/>
                </a:solidFill>
                <a:latin typeface="Helvetica Neue" panose="020B0604020202020204" charset="0"/>
                <a:cs typeface="Times New Roman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phd@uni-mate.hu</a:t>
            </a:r>
            <a:r>
              <a:rPr lang="hu-HU" sz="4800" dirty="0">
                <a:solidFill>
                  <a:schemeClr val="bg1"/>
                </a:solidFill>
                <a:latin typeface="Helvetica Neue" panose="020B0604020202020204" charset="0"/>
                <a:cs typeface="Times New Roman" pitchFamily="18" charset="0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F"/>
              </a:buClr>
              <a:buSzPts val="4800"/>
              <a:buFont typeface="Helvetica Neue"/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0"/>
          <p:cNvPicPr preferRelativeResize="0"/>
          <p:nvPr/>
        </p:nvPicPr>
        <p:blipFill rotWithShape="1">
          <a:blip r:embed="rId3">
            <a:alphaModFix/>
          </a:blip>
          <a:srcRect l="22208" t="-1" b="-1281"/>
          <a:stretch/>
        </p:blipFill>
        <p:spPr>
          <a:xfrm>
            <a:off x="-55638" y="-37310"/>
            <a:ext cx="16765662" cy="20708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20"/>
          <p:cNvGrpSpPr/>
          <p:nvPr/>
        </p:nvGrpSpPr>
        <p:grpSpPr>
          <a:xfrm>
            <a:off x="886708" y="4805435"/>
            <a:ext cx="917986" cy="1015470"/>
            <a:chOff x="0" y="0"/>
            <a:chExt cx="917984" cy="1015468"/>
          </a:xfrm>
        </p:grpSpPr>
        <p:sp>
          <p:nvSpPr>
            <p:cNvPr id="116" name="Google Shape;116;p20"/>
            <p:cNvSpPr/>
            <p:nvPr/>
          </p:nvSpPr>
          <p:spPr>
            <a:xfrm>
              <a:off x="0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7" name="Google Shape;117;p20"/>
            <p:cNvSpPr/>
            <p:nvPr/>
          </p:nvSpPr>
          <p:spPr>
            <a:xfrm flipH="1">
              <a:off x="30726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8" name="Google Shape;118;p20"/>
            <p:cNvSpPr/>
            <p:nvPr/>
          </p:nvSpPr>
          <p:spPr>
            <a:xfrm>
              <a:off x="251839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9" name="Google Shape;119;p20"/>
            <p:cNvSpPr/>
            <p:nvPr/>
          </p:nvSpPr>
          <p:spPr>
            <a:xfrm flipH="1">
              <a:off x="282565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0" name="Google Shape;120;p20"/>
            <p:cNvSpPr/>
            <p:nvPr/>
          </p:nvSpPr>
          <p:spPr>
            <a:xfrm>
              <a:off x="503001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1" name="Google Shape;121;p20"/>
            <p:cNvSpPr/>
            <p:nvPr/>
          </p:nvSpPr>
          <p:spPr>
            <a:xfrm flipH="1">
              <a:off x="533727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29" name="Google Shape;129;p20"/>
          <p:cNvGrpSpPr/>
          <p:nvPr/>
        </p:nvGrpSpPr>
        <p:grpSpPr>
          <a:xfrm>
            <a:off x="886708" y="8762640"/>
            <a:ext cx="917986" cy="1015469"/>
            <a:chOff x="0" y="0"/>
            <a:chExt cx="917984" cy="1015468"/>
          </a:xfrm>
        </p:grpSpPr>
        <p:sp>
          <p:nvSpPr>
            <p:cNvPr id="130" name="Google Shape;130;p20"/>
            <p:cNvSpPr/>
            <p:nvPr/>
          </p:nvSpPr>
          <p:spPr>
            <a:xfrm>
              <a:off x="0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1" name="Google Shape;131;p20"/>
            <p:cNvSpPr/>
            <p:nvPr/>
          </p:nvSpPr>
          <p:spPr>
            <a:xfrm flipH="1">
              <a:off x="30726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2" name="Google Shape;132;p20"/>
            <p:cNvSpPr/>
            <p:nvPr/>
          </p:nvSpPr>
          <p:spPr>
            <a:xfrm>
              <a:off x="251839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3" name="Google Shape;133;p20"/>
            <p:cNvSpPr/>
            <p:nvPr/>
          </p:nvSpPr>
          <p:spPr>
            <a:xfrm flipH="1">
              <a:off x="282565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4" name="Google Shape;134;p20"/>
            <p:cNvSpPr/>
            <p:nvPr/>
          </p:nvSpPr>
          <p:spPr>
            <a:xfrm>
              <a:off x="503000" y="475689"/>
              <a:ext cx="414232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5" name="Google Shape;135;p20"/>
            <p:cNvSpPr/>
            <p:nvPr/>
          </p:nvSpPr>
          <p:spPr>
            <a:xfrm flipH="1">
              <a:off x="533727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36" name="Google Shape;136;p20"/>
          <p:cNvSpPr txBox="1">
            <a:spLocks noGrp="1"/>
          </p:cNvSpPr>
          <p:nvPr>
            <p:ph type="body" idx="2"/>
          </p:nvPr>
        </p:nvSpPr>
        <p:spPr>
          <a:xfrm>
            <a:off x="2398334" y="5830207"/>
            <a:ext cx="11858015" cy="172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hu-HU" sz="3200" b="0" dirty="0"/>
              <a:t>Head of DHC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hu-HU" sz="3200" dirty="0" err="1"/>
              <a:t>Doctoral</a:t>
            </a:r>
            <a:r>
              <a:rPr lang="hu-HU" sz="3200" dirty="0"/>
              <a:t> and </a:t>
            </a:r>
            <a:r>
              <a:rPr lang="hu-HU" sz="3200" dirty="0" err="1"/>
              <a:t>Habilitation</a:t>
            </a:r>
            <a:r>
              <a:rPr lang="hu-HU" sz="3200" dirty="0"/>
              <a:t> Centre, Gödöllő</a:t>
            </a:r>
            <a:endParaRPr sz="3200" dirty="0"/>
          </a:p>
        </p:txBody>
      </p:sp>
      <p:sp>
        <p:nvSpPr>
          <p:cNvPr id="137" name="Google Shape;137;p20"/>
          <p:cNvSpPr txBox="1"/>
          <p:nvPr/>
        </p:nvSpPr>
        <p:spPr>
          <a:xfrm>
            <a:off x="2398334" y="4800276"/>
            <a:ext cx="11858015" cy="60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9"/>
              <a:buFont typeface="Helvetica Neue"/>
              <a:buNone/>
            </a:pPr>
            <a:r>
              <a:rPr lang="hu-HU" sz="3409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Mónika Hajdú</a:t>
            </a:r>
            <a:endParaRPr dirty="0"/>
          </a:p>
        </p:txBody>
      </p:sp>
      <p:sp>
        <p:nvSpPr>
          <p:cNvPr id="139" name="Google Shape;139;p20"/>
          <p:cNvSpPr txBox="1"/>
          <p:nvPr/>
        </p:nvSpPr>
        <p:spPr>
          <a:xfrm>
            <a:off x="2398334" y="8735658"/>
            <a:ext cx="11858015" cy="60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9"/>
              <a:buFont typeface="Helvetica Neue"/>
              <a:buNone/>
            </a:pPr>
            <a:r>
              <a:rPr lang="hu-HU" sz="3409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Edit Sima-Dolányi</a:t>
            </a:r>
            <a:endParaRPr dirty="0"/>
          </a:p>
        </p:txBody>
      </p:sp>
      <p:sp>
        <p:nvSpPr>
          <p:cNvPr id="140" name="Google Shape;140;p20"/>
          <p:cNvSpPr txBox="1"/>
          <p:nvPr/>
        </p:nvSpPr>
        <p:spPr>
          <a:xfrm>
            <a:off x="2398334" y="9765589"/>
            <a:ext cx="11858015" cy="172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hu-HU" sz="3200" dirty="0">
                <a:latin typeface="Helvetica Neue"/>
                <a:sym typeface="Helvetica Neue"/>
              </a:rPr>
              <a:t>International </a:t>
            </a:r>
            <a:r>
              <a:rPr lang="hu-HU" sz="3200" dirty="0" err="1">
                <a:latin typeface="Helvetica Neue"/>
                <a:sym typeface="Helvetica Neue"/>
              </a:rPr>
              <a:t>coordinator</a:t>
            </a:r>
            <a:r>
              <a:rPr lang="hu-HU" sz="3200" dirty="0">
                <a:latin typeface="Helvetica Neue"/>
                <a:sym typeface="Helvetica Neue"/>
              </a:rPr>
              <a:t> (</a:t>
            </a:r>
            <a:r>
              <a:rPr lang="hu-HU" sz="3200" dirty="0" err="1">
                <a:latin typeface="Helvetica Neue"/>
                <a:sym typeface="Helvetica Neue"/>
              </a:rPr>
              <a:t>educational</a:t>
            </a:r>
            <a:r>
              <a:rPr lang="hu-HU" sz="3200" dirty="0">
                <a:latin typeface="Helvetica Neue"/>
                <a:sym typeface="Helvetica Neue"/>
              </a:rPr>
              <a:t>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hu-HU" sz="3200" dirty="0" err="1">
                <a:latin typeface="Helvetica Neue"/>
                <a:sym typeface="Helvetica Neue"/>
              </a:rPr>
              <a:t>Doctoral</a:t>
            </a:r>
            <a:r>
              <a:rPr lang="hu-HU" sz="3200" dirty="0">
                <a:latin typeface="Helvetica Neue"/>
                <a:sym typeface="Helvetica Neue"/>
              </a:rPr>
              <a:t> and </a:t>
            </a:r>
            <a:r>
              <a:rPr lang="hu-HU" sz="3200" dirty="0" err="1">
                <a:latin typeface="Helvetica Neue"/>
                <a:sym typeface="Helvetica Neue"/>
              </a:rPr>
              <a:t>Habilitation</a:t>
            </a:r>
            <a:r>
              <a:rPr lang="hu-HU" sz="3200" dirty="0">
                <a:latin typeface="Helvetica Neue"/>
                <a:sym typeface="Helvetica Neue"/>
              </a:rPr>
              <a:t> Centre, Gödöllő, Buda</a:t>
            </a:r>
            <a:endParaRPr dirty="0"/>
          </a:p>
        </p:txBody>
      </p:sp>
      <p:sp>
        <p:nvSpPr>
          <p:cNvPr id="143" name="Google Shape;143;p20"/>
          <p:cNvSpPr txBox="1"/>
          <p:nvPr/>
        </p:nvSpPr>
        <p:spPr>
          <a:xfrm>
            <a:off x="971456" y="485318"/>
            <a:ext cx="14344744" cy="59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F"/>
              </a:buClr>
              <a:buSzPts val="3200"/>
              <a:buFont typeface="Helvetica Neue"/>
              <a:buNone/>
            </a:pPr>
            <a:r>
              <a:rPr lang="hu-HU" sz="3200" b="1" i="0" u="none" strike="noStrike" cap="none" dirty="0" err="1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Administration</a:t>
            </a:r>
            <a:r>
              <a:rPr lang="hu-HU" sz="3200" b="1" i="0" u="none" strike="noStrike" cap="none" dirty="0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hu-HU" sz="3200" b="1" i="0" u="none" strike="noStrike" cap="none" dirty="0" err="1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Who</a:t>
            </a:r>
            <a:r>
              <a:rPr lang="hu-HU" sz="3200" b="1" i="0" u="none" strike="noStrike" cap="none" dirty="0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hu-HU" sz="3200" b="1" i="0" u="none" strike="noStrike" cap="none" dirty="0" err="1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</a:t>
            </a:r>
            <a:r>
              <a:rPr lang="hu-HU" sz="3200" b="1" i="0" u="none" strike="noStrike" cap="none" dirty="0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hu-HU" sz="3200" b="1" i="0" u="none" strike="noStrike" cap="none" dirty="0" err="1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contact</a:t>
            </a:r>
            <a:r>
              <a:rPr lang="hu-HU" sz="3200" b="1" i="0" u="none" strike="noStrike" cap="none" dirty="0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(Gödöllő and Buda)?</a:t>
            </a:r>
          </a:p>
        </p:txBody>
      </p:sp>
      <p:sp>
        <p:nvSpPr>
          <p:cNvPr id="144" name="Google Shape;144;p20"/>
          <p:cNvSpPr txBox="1"/>
          <p:nvPr/>
        </p:nvSpPr>
        <p:spPr>
          <a:xfrm>
            <a:off x="971456" y="1069518"/>
            <a:ext cx="8651334" cy="59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F"/>
              </a:buClr>
              <a:buSzPts val="3200"/>
              <a:buFont typeface="Helvetica Neue"/>
              <a:buNone/>
            </a:pPr>
            <a:r>
              <a:rPr lang="hu-HU" sz="3200" b="0" i="0" u="none" strike="noStrike" cap="none" dirty="0" err="1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Colleagues</a:t>
            </a:r>
            <a:r>
              <a:rPr lang="hu-HU" sz="3200" b="0" i="0" u="none" strike="noStrike" cap="none" dirty="0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hu-HU" sz="3200" b="0" i="0" u="none" strike="noStrike" cap="none" dirty="0" err="1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</a:t>
            </a:r>
            <a:r>
              <a:rPr lang="hu-HU" sz="3200" b="0" i="0" u="none" strike="noStrike" cap="none" dirty="0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DHC</a:t>
            </a:r>
            <a:endParaRPr dirty="0"/>
          </a:p>
        </p:txBody>
      </p:sp>
      <p:pic>
        <p:nvPicPr>
          <p:cNvPr id="145" name="Google Shape;14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457222" y="-236164"/>
            <a:ext cx="4122952" cy="262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9AF8F3DE-02B6-46FC-AE13-9EFEBE59A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877" y="4596331"/>
            <a:ext cx="2167104" cy="2700000"/>
          </a:xfrm>
          <a:prstGeom prst="rect">
            <a:avLst/>
          </a:prstGeom>
        </p:spPr>
      </p:pic>
      <p:pic>
        <p:nvPicPr>
          <p:cNvPr id="34" name="Kép 33">
            <a:extLst>
              <a:ext uri="{FF2B5EF4-FFF2-40B4-BE49-F238E27FC236}">
                <a16:creationId xmlns:a16="http://schemas.microsoft.com/office/drawing/2014/main" id="{09A2614D-8777-4ACA-B12D-C7750148B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7981" y="8735658"/>
            <a:ext cx="2025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26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0"/>
          <p:cNvPicPr preferRelativeResize="0"/>
          <p:nvPr/>
        </p:nvPicPr>
        <p:blipFill rotWithShape="1">
          <a:blip r:embed="rId3">
            <a:alphaModFix/>
          </a:blip>
          <a:srcRect l="22208" t="-1" b="-1281"/>
          <a:stretch/>
        </p:blipFill>
        <p:spPr>
          <a:xfrm>
            <a:off x="-55638" y="-37310"/>
            <a:ext cx="16765662" cy="20708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20"/>
          <p:cNvGrpSpPr/>
          <p:nvPr/>
        </p:nvGrpSpPr>
        <p:grpSpPr>
          <a:xfrm>
            <a:off x="886708" y="3082141"/>
            <a:ext cx="917986" cy="1015470"/>
            <a:chOff x="0" y="0"/>
            <a:chExt cx="917984" cy="1015468"/>
          </a:xfrm>
        </p:grpSpPr>
        <p:sp>
          <p:nvSpPr>
            <p:cNvPr id="116" name="Google Shape;116;p20"/>
            <p:cNvSpPr/>
            <p:nvPr/>
          </p:nvSpPr>
          <p:spPr>
            <a:xfrm>
              <a:off x="0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7" name="Google Shape;117;p20"/>
            <p:cNvSpPr/>
            <p:nvPr/>
          </p:nvSpPr>
          <p:spPr>
            <a:xfrm flipH="1">
              <a:off x="30726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8" name="Google Shape;118;p20"/>
            <p:cNvSpPr/>
            <p:nvPr/>
          </p:nvSpPr>
          <p:spPr>
            <a:xfrm>
              <a:off x="251839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9" name="Google Shape;119;p20"/>
            <p:cNvSpPr/>
            <p:nvPr/>
          </p:nvSpPr>
          <p:spPr>
            <a:xfrm flipH="1">
              <a:off x="282565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0" name="Google Shape;120;p20"/>
            <p:cNvSpPr/>
            <p:nvPr/>
          </p:nvSpPr>
          <p:spPr>
            <a:xfrm>
              <a:off x="503001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1" name="Google Shape;121;p20"/>
            <p:cNvSpPr/>
            <p:nvPr/>
          </p:nvSpPr>
          <p:spPr>
            <a:xfrm flipH="1">
              <a:off x="533727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22" name="Google Shape;122;p20"/>
          <p:cNvGrpSpPr/>
          <p:nvPr/>
        </p:nvGrpSpPr>
        <p:grpSpPr>
          <a:xfrm>
            <a:off x="886708" y="7870625"/>
            <a:ext cx="917986" cy="1015469"/>
            <a:chOff x="0" y="0"/>
            <a:chExt cx="917984" cy="1015468"/>
          </a:xfrm>
        </p:grpSpPr>
        <p:sp>
          <p:nvSpPr>
            <p:cNvPr id="123" name="Google Shape;123;p20"/>
            <p:cNvSpPr/>
            <p:nvPr/>
          </p:nvSpPr>
          <p:spPr>
            <a:xfrm>
              <a:off x="0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4" name="Google Shape;124;p20"/>
            <p:cNvSpPr/>
            <p:nvPr/>
          </p:nvSpPr>
          <p:spPr>
            <a:xfrm flipH="1">
              <a:off x="30726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5" name="Google Shape;125;p20"/>
            <p:cNvSpPr/>
            <p:nvPr/>
          </p:nvSpPr>
          <p:spPr>
            <a:xfrm>
              <a:off x="251839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6" name="Google Shape;126;p20"/>
            <p:cNvSpPr/>
            <p:nvPr/>
          </p:nvSpPr>
          <p:spPr>
            <a:xfrm flipH="1">
              <a:off x="282565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7" name="Google Shape;127;p20"/>
            <p:cNvSpPr/>
            <p:nvPr/>
          </p:nvSpPr>
          <p:spPr>
            <a:xfrm>
              <a:off x="503000" y="475689"/>
              <a:ext cx="414232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8" name="Google Shape;128;p20"/>
            <p:cNvSpPr/>
            <p:nvPr/>
          </p:nvSpPr>
          <p:spPr>
            <a:xfrm flipH="1">
              <a:off x="533727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29" name="Google Shape;129;p20"/>
          <p:cNvGrpSpPr/>
          <p:nvPr/>
        </p:nvGrpSpPr>
        <p:grpSpPr>
          <a:xfrm>
            <a:off x="886708" y="5328470"/>
            <a:ext cx="917986" cy="1015469"/>
            <a:chOff x="0" y="0"/>
            <a:chExt cx="917984" cy="1015468"/>
          </a:xfrm>
        </p:grpSpPr>
        <p:sp>
          <p:nvSpPr>
            <p:cNvPr id="130" name="Google Shape;130;p20"/>
            <p:cNvSpPr/>
            <p:nvPr/>
          </p:nvSpPr>
          <p:spPr>
            <a:xfrm>
              <a:off x="0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1" name="Google Shape;131;p20"/>
            <p:cNvSpPr/>
            <p:nvPr/>
          </p:nvSpPr>
          <p:spPr>
            <a:xfrm flipH="1">
              <a:off x="30726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2" name="Google Shape;132;p20"/>
            <p:cNvSpPr/>
            <p:nvPr/>
          </p:nvSpPr>
          <p:spPr>
            <a:xfrm>
              <a:off x="251839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3" name="Google Shape;133;p20"/>
            <p:cNvSpPr/>
            <p:nvPr/>
          </p:nvSpPr>
          <p:spPr>
            <a:xfrm flipH="1">
              <a:off x="282565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4" name="Google Shape;134;p20"/>
            <p:cNvSpPr/>
            <p:nvPr/>
          </p:nvSpPr>
          <p:spPr>
            <a:xfrm>
              <a:off x="503000" y="475689"/>
              <a:ext cx="414232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5" name="Google Shape;135;p20"/>
            <p:cNvSpPr/>
            <p:nvPr/>
          </p:nvSpPr>
          <p:spPr>
            <a:xfrm flipH="1">
              <a:off x="533727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36" name="Google Shape;136;p20"/>
          <p:cNvSpPr txBox="1">
            <a:spLocks noGrp="1"/>
          </p:cNvSpPr>
          <p:nvPr>
            <p:ph type="body" idx="2"/>
          </p:nvPr>
        </p:nvSpPr>
        <p:spPr>
          <a:xfrm>
            <a:off x="2398334" y="4106913"/>
            <a:ext cx="11858015" cy="60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hu-HU" sz="3200" b="0" dirty="0"/>
              <a:t>Head of Center </a:t>
            </a:r>
            <a:r>
              <a:rPr lang="hu-HU" sz="3200" b="0" dirty="0" err="1"/>
              <a:t>for</a:t>
            </a:r>
            <a:r>
              <a:rPr lang="hu-HU" sz="3200" b="0" dirty="0"/>
              <a:t> International Education</a:t>
            </a:r>
            <a:endParaRPr sz="3200" dirty="0"/>
          </a:p>
        </p:txBody>
      </p:sp>
      <p:sp>
        <p:nvSpPr>
          <p:cNvPr id="137" name="Google Shape;137;p20"/>
          <p:cNvSpPr txBox="1"/>
          <p:nvPr/>
        </p:nvSpPr>
        <p:spPr>
          <a:xfrm>
            <a:off x="2398334" y="3076982"/>
            <a:ext cx="11858015" cy="60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9"/>
              <a:buFont typeface="Helvetica Neue"/>
              <a:buNone/>
            </a:pPr>
            <a:r>
              <a:rPr lang="hu-HU" sz="3409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Dr. Zsuzsanna Tarr</a:t>
            </a:r>
            <a:endParaRPr dirty="0"/>
          </a:p>
        </p:txBody>
      </p:sp>
      <p:sp>
        <p:nvSpPr>
          <p:cNvPr id="139" name="Google Shape;139;p20"/>
          <p:cNvSpPr txBox="1"/>
          <p:nvPr/>
        </p:nvSpPr>
        <p:spPr>
          <a:xfrm>
            <a:off x="2398185" y="5301488"/>
            <a:ext cx="11858015" cy="60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9"/>
              <a:buFont typeface="Helvetica Neue"/>
              <a:buNone/>
            </a:pPr>
            <a:r>
              <a:rPr lang="hu-HU" sz="3409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Csilla Kánai</a:t>
            </a:r>
            <a:endParaRPr dirty="0"/>
          </a:p>
        </p:txBody>
      </p:sp>
      <p:sp>
        <p:nvSpPr>
          <p:cNvPr id="140" name="Google Shape;140;p20"/>
          <p:cNvSpPr txBox="1"/>
          <p:nvPr/>
        </p:nvSpPr>
        <p:spPr>
          <a:xfrm>
            <a:off x="2398334" y="6331419"/>
            <a:ext cx="11858015" cy="60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hu-HU" sz="3200" dirty="0">
                <a:latin typeface="Helvetica Neue"/>
                <a:sym typeface="Helvetica Neue"/>
              </a:rPr>
              <a:t>Stipendium Hungaricum (SH) </a:t>
            </a:r>
            <a:r>
              <a:rPr lang="hu-HU" sz="3200" dirty="0" err="1">
                <a:latin typeface="Helvetica Neue"/>
                <a:sym typeface="Helvetica Neue"/>
              </a:rPr>
              <a:t>Institutional</a:t>
            </a:r>
            <a:r>
              <a:rPr lang="hu-HU" sz="3200" dirty="0">
                <a:latin typeface="Helvetica Neue"/>
                <a:sym typeface="Helvetica Neue"/>
              </a:rPr>
              <a:t> </a:t>
            </a:r>
            <a:r>
              <a:rPr lang="hu-HU" sz="3200" dirty="0" err="1">
                <a:latin typeface="Helvetica Neue"/>
                <a:sym typeface="Helvetica Neue"/>
              </a:rPr>
              <a:t>Coordinator</a:t>
            </a:r>
            <a:endParaRPr dirty="0"/>
          </a:p>
        </p:txBody>
      </p:sp>
      <p:sp>
        <p:nvSpPr>
          <p:cNvPr id="141" name="Google Shape;141;p20"/>
          <p:cNvSpPr txBox="1"/>
          <p:nvPr/>
        </p:nvSpPr>
        <p:spPr>
          <a:xfrm>
            <a:off x="2398334" y="7834034"/>
            <a:ext cx="11858015" cy="60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9"/>
              <a:buFont typeface="Helvetica Neue"/>
              <a:buNone/>
            </a:pPr>
            <a:r>
              <a:rPr lang="hu-HU" sz="3409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Judit </a:t>
            </a:r>
            <a:r>
              <a:rPr lang="hu-HU" sz="3409" b="1" i="0" u="none" strike="noStrike" cap="none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Tallárom</a:t>
            </a:r>
            <a:r>
              <a:rPr lang="hu-HU" sz="3409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-Czingili</a:t>
            </a:r>
            <a:endParaRPr dirty="0"/>
          </a:p>
        </p:txBody>
      </p:sp>
      <p:sp>
        <p:nvSpPr>
          <p:cNvPr id="142" name="Google Shape;142;p20"/>
          <p:cNvSpPr txBox="1"/>
          <p:nvPr/>
        </p:nvSpPr>
        <p:spPr>
          <a:xfrm>
            <a:off x="2398334" y="8863965"/>
            <a:ext cx="11858015" cy="111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en-GB" sz="3200" dirty="0">
                <a:effectLst/>
                <a:latin typeface="Helvetica Neue" panose="020B0604020202020204" charset="0"/>
              </a:rPr>
              <a:t>Student Services </a:t>
            </a:r>
            <a:r>
              <a:rPr lang="en-GB" sz="320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Coordinator </a:t>
            </a:r>
            <a:r>
              <a:rPr lang="en-GB" sz="3200" dirty="0">
                <a:effectLst/>
                <a:latin typeface="Helvetica Neue" panose="020B0604020202020204" charset="0"/>
              </a:rPr>
              <a:t>– non-educational issues </a:t>
            </a:r>
            <a:r>
              <a:rPr lang="en-GB" sz="320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(SH, SCYP, DFP, FAO, MISP, Self-finance)</a:t>
            </a:r>
            <a:endParaRPr sz="3200" dirty="0">
              <a:latin typeface="Helvetica Neue" panose="020B0604020202020204" charset="0"/>
            </a:endParaRPr>
          </a:p>
        </p:txBody>
      </p:sp>
      <p:sp>
        <p:nvSpPr>
          <p:cNvPr id="143" name="Google Shape;143;p20"/>
          <p:cNvSpPr txBox="1"/>
          <p:nvPr/>
        </p:nvSpPr>
        <p:spPr>
          <a:xfrm>
            <a:off x="971456" y="634782"/>
            <a:ext cx="14344744" cy="71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F"/>
              </a:buClr>
              <a:buSzPts val="3200"/>
              <a:buFont typeface="Helvetica Neue"/>
              <a:buNone/>
            </a:pPr>
            <a:r>
              <a:rPr lang="hu-HU" sz="4000" b="1" i="0" u="none" strike="noStrike" cap="none" dirty="0" err="1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Colleagues</a:t>
            </a:r>
            <a:r>
              <a:rPr lang="hu-HU" sz="4000" b="1" i="0" u="none" strike="noStrike" cap="none" dirty="0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hu-HU" sz="4000" b="1" i="0" u="none" strike="noStrike" cap="none" dirty="0" err="1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</a:t>
            </a:r>
            <a:r>
              <a:rPr lang="hu-HU" sz="4000" b="1" i="0" u="none" strike="noStrike" cap="none" dirty="0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International Centre (IC)</a:t>
            </a:r>
          </a:p>
        </p:txBody>
      </p:sp>
      <p:pic>
        <p:nvPicPr>
          <p:cNvPr id="145" name="Google Shape;14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457222" y="-236164"/>
            <a:ext cx="4122952" cy="262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D2AE4BB-C1CD-44B4-B839-B2F5F6B43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0089" y="2477721"/>
            <a:ext cx="1799854" cy="2700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F41AB3E-6265-4596-8B22-5BDD01806F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1609" y="4955031"/>
            <a:ext cx="1800000" cy="2700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10C1750-E61B-46EB-9426-E6CFCDA90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4763" y="7562988"/>
            <a:ext cx="1800000" cy="2700000"/>
          </a:xfrm>
          <a:prstGeom prst="rect">
            <a:avLst/>
          </a:prstGeom>
        </p:spPr>
      </p:pic>
      <p:grpSp>
        <p:nvGrpSpPr>
          <p:cNvPr id="40" name="Google Shape;122;p20">
            <a:extLst>
              <a:ext uri="{FF2B5EF4-FFF2-40B4-BE49-F238E27FC236}">
                <a16:creationId xmlns:a16="http://schemas.microsoft.com/office/drawing/2014/main" id="{E2E847D0-D270-4FEB-95B8-EE69C6EFD7E3}"/>
              </a:ext>
            </a:extLst>
          </p:cNvPr>
          <p:cNvGrpSpPr/>
          <p:nvPr/>
        </p:nvGrpSpPr>
        <p:grpSpPr>
          <a:xfrm>
            <a:off x="886559" y="10479503"/>
            <a:ext cx="917986" cy="1015469"/>
            <a:chOff x="0" y="0"/>
            <a:chExt cx="917984" cy="1015468"/>
          </a:xfrm>
        </p:grpSpPr>
        <p:sp>
          <p:nvSpPr>
            <p:cNvPr id="41" name="Google Shape;123;p20">
              <a:extLst>
                <a:ext uri="{FF2B5EF4-FFF2-40B4-BE49-F238E27FC236}">
                  <a16:creationId xmlns:a16="http://schemas.microsoft.com/office/drawing/2014/main" id="{7E8A168F-78FB-41A7-9867-27640BB6041D}"/>
                </a:ext>
              </a:extLst>
            </p:cNvPr>
            <p:cNvSpPr/>
            <p:nvPr/>
          </p:nvSpPr>
          <p:spPr>
            <a:xfrm>
              <a:off x="0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2" name="Google Shape;124;p20">
              <a:extLst>
                <a:ext uri="{FF2B5EF4-FFF2-40B4-BE49-F238E27FC236}">
                  <a16:creationId xmlns:a16="http://schemas.microsoft.com/office/drawing/2014/main" id="{D04D7420-0163-4C17-B9DA-B4EC7FC9F8DB}"/>
                </a:ext>
              </a:extLst>
            </p:cNvPr>
            <p:cNvSpPr/>
            <p:nvPr/>
          </p:nvSpPr>
          <p:spPr>
            <a:xfrm flipH="1">
              <a:off x="30726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3" name="Google Shape;125;p20">
              <a:extLst>
                <a:ext uri="{FF2B5EF4-FFF2-40B4-BE49-F238E27FC236}">
                  <a16:creationId xmlns:a16="http://schemas.microsoft.com/office/drawing/2014/main" id="{56CFA1B2-1AEA-4BB2-92B1-5C16E11FFBB6}"/>
                </a:ext>
              </a:extLst>
            </p:cNvPr>
            <p:cNvSpPr/>
            <p:nvPr/>
          </p:nvSpPr>
          <p:spPr>
            <a:xfrm>
              <a:off x="251839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4" name="Google Shape;126;p20">
              <a:extLst>
                <a:ext uri="{FF2B5EF4-FFF2-40B4-BE49-F238E27FC236}">
                  <a16:creationId xmlns:a16="http://schemas.microsoft.com/office/drawing/2014/main" id="{B659855A-5568-45DE-874B-77A5A003235E}"/>
                </a:ext>
              </a:extLst>
            </p:cNvPr>
            <p:cNvSpPr/>
            <p:nvPr/>
          </p:nvSpPr>
          <p:spPr>
            <a:xfrm flipH="1">
              <a:off x="282565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5" name="Google Shape;127;p20">
              <a:extLst>
                <a:ext uri="{FF2B5EF4-FFF2-40B4-BE49-F238E27FC236}">
                  <a16:creationId xmlns:a16="http://schemas.microsoft.com/office/drawing/2014/main" id="{2605BFCC-9FCE-41B3-A03D-CD9A9184D3A8}"/>
                </a:ext>
              </a:extLst>
            </p:cNvPr>
            <p:cNvSpPr/>
            <p:nvPr/>
          </p:nvSpPr>
          <p:spPr>
            <a:xfrm>
              <a:off x="503000" y="475689"/>
              <a:ext cx="414232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6" name="Google Shape;128;p20">
              <a:extLst>
                <a:ext uri="{FF2B5EF4-FFF2-40B4-BE49-F238E27FC236}">
                  <a16:creationId xmlns:a16="http://schemas.microsoft.com/office/drawing/2014/main" id="{2991CC63-76B0-4877-8F7E-D6FA94BE8DDB}"/>
                </a:ext>
              </a:extLst>
            </p:cNvPr>
            <p:cNvSpPr/>
            <p:nvPr/>
          </p:nvSpPr>
          <p:spPr>
            <a:xfrm flipH="1">
              <a:off x="533727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47" name="Google Shape;141;p20">
            <a:extLst>
              <a:ext uri="{FF2B5EF4-FFF2-40B4-BE49-F238E27FC236}">
                <a16:creationId xmlns:a16="http://schemas.microsoft.com/office/drawing/2014/main" id="{65AC66F0-78D0-4EDE-9EDD-DE638C4AECE3}"/>
              </a:ext>
            </a:extLst>
          </p:cNvPr>
          <p:cNvSpPr txBox="1"/>
          <p:nvPr/>
        </p:nvSpPr>
        <p:spPr>
          <a:xfrm>
            <a:off x="2398185" y="10442912"/>
            <a:ext cx="11858015" cy="60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9"/>
              <a:buFont typeface="Helvetica Neue"/>
              <a:buNone/>
            </a:pPr>
            <a:r>
              <a:rPr lang="hu-HU" sz="3409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Zsuzsanna Tassy</a:t>
            </a:r>
            <a:endParaRPr dirty="0"/>
          </a:p>
        </p:txBody>
      </p:sp>
      <p:sp>
        <p:nvSpPr>
          <p:cNvPr id="48" name="Google Shape;142;p20">
            <a:extLst>
              <a:ext uri="{FF2B5EF4-FFF2-40B4-BE49-F238E27FC236}">
                <a16:creationId xmlns:a16="http://schemas.microsoft.com/office/drawing/2014/main" id="{F7BCCEE9-7B73-4737-A3D1-75379286865C}"/>
              </a:ext>
            </a:extLst>
          </p:cNvPr>
          <p:cNvSpPr txBox="1"/>
          <p:nvPr/>
        </p:nvSpPr>
        <p:spPr>
          <a:xfrm>
            <a:off x="2398185" y="11472843"/>
            <a:ext cx="11858015" cy="111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hu-HU" sz="3200" dirty="0">
                <a:effectLst/>
                <a:latin typeface="Helvetica Neue" panose="020B0604020202020204" charset="0"/>
              </a:rPr>
              <a:t>International </a:t>
            </a:r>
            <a:r>
              <a:rPr lang="hu-HU" sz="3200" dirty="0" err="1">
                <a:effectLst/>
                <a:latin typeface="Helvetica Neue" panose="020B0604020202020204" charset="0"/>
              </a:rPr>
              <a:t>coordinator</a:t>
            </a:r>
            <a:r>
              <a:rPr lang="en-GB" sz="3200" dirty="0">
                <a:effectLst/>
                <a:latin typeface="Helvetica Neue" panose="020B0604020202020204" charset="0"/>
              </a:rPr>
              <a:t>– non-educational issues </a:t>
            </a:r>
            <a:r>
              <a:rPr lang="en-GB" sz="320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(SH, </a:t>
            </a:r>
            <a:br>
              <a:rPr lang="hu-HU" sz="320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</a:br>
            <a:r>
              <a:rPr lang="hu-HU" sz="3200" dirty="0" err="1">
                <a:solidFill>
                  <a:srgbClr val="000000"/>
                </a:solidFill>
                <a:effectLst/>
                <a:latin typeface="Helvetica Neue" panose="020B0604020202020204" charset="0"/>
              </a:rPr>
              <a:t>Diaspora</a:t>
            </a:r>
            <a:r>
              <a:rPr lang="hu-HU" sz="320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, MISP</a:t>
            </a:r>
            <a:r>
              <a:rPr lang="en-GB" sz="3200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)</a:t>
            </a:r>
            <a:endParaRPr sz="3200" dirty="0">
              <a:latin typeface="Helvetica Neue" panose="020B0604020202020204" charset="0"/>
            </a:endParaRPr>
          </a:p>
        </p:txBody>
      </p:sp>
      <p:pic>
        <p:nvPicPr>
          <p:cNvPr id="50" name="Kép 49">
            <a:extLst>
              <a:ext uri="{FF2B5EF4-FFF2-40B4-BE49-F238E27FC236}">
                <a16:creationId xmlns:a16="http://schemas.microsoft.com/office/drawing/2014/main" id="{0DF39263-592E-4965-8410-44F929D5E1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40749" y="10423737"/>
            <a:ext cx="2018182" cy="2700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0"/>
          <p:cNvPicPr preferRelativeResize="0"/>
          <p:nvPr/>
        </p:nvPicPr>
        <p:blipFill rotWithShape="1">
          <a:blip r:embed="rId3">
            <a:alphaModFix/>
          </a:blip>
          <a:srcRect l="22208" t="-1" b="-1281"/>
          <a:stretch/>
        </p:blipFill>
        <p:spPr>
          <a:xfrm>
            <a:off x="-55638" y="-37310"/>
            <a:ext cx="16765662" cy="20708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20"/>
          <p:cNvGrpSpPr/>
          <p:nvPr/>
        </p:nvGrpSpPr>
        <p:grpSpPr>
          <a:xfrm>
            <a:off x="886708" y="2920652"/>
            <a:ext cx="917986" cy="1015470"/>
            <a:chOff x="0" y="0"/>
            <a:chExt cx="917984" cy="1015468"/>
          </a:xfrm>
        </p:grpSpPr>
        <p:sp>
          <p:nvSpPr>
            <p:cNvPr id="116" name="Google Shape;116;p20"/>
            <p:cNvSpPr/>
            <p:nvPr/>
          </p:nvSpPr>
          <p:spPr>
            <a:xfrm>
              <a:off x="0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7" name="Google Shape;117;p20"/>
            <p:cNvSpPr/>
            <p:nvPr/>
          </p:nvSpPr>
          <p:spPr>
            <a:xfrm flipH="1">
              <a:off x="30726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8" name="Google Shape;118;p20"/>
            <p:cNvSpPr/>
            <p:nvPr/>
          </p:nvSpPr>
          <p:spPr>
            <a:xfrm>
              <a:off x="251839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9" name="Google Shape;119;p20"/>
            <p:cNvSpPr/>
            <p:nvPr/>
          </p:nvSpPr>
          <p:spPr>
            <a:xfrm flipH="1">
              <a:off x="282565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0" name="Google Shape;120;p20"/>
            <p:cNvSpPr/>
            <p:nvPr/>
          </p:nvSpPr>
          <p:spPr>
            <a:xfrm>
              <a:off x="503001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1" name="Google Shape;121;p20"/>
            <p:cNvSpPr/>
            <p:nvPr/>
          </p:nvSpPr>
          <p:spPr>
            <a:xfrm flipH="1">
              <a:off x="533727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29" name="Google Shape;129;p20"/>
          <p:cNvGrpSpPr/>
          <p:nvPr/>
        </p:nvGrpSpPr>
        <p:grpSpPr>
          <a:xfrm>
            <a:off x="886708" y="8762640"/>
            <a:ext cx="917986" cy="1015469"/>
            <a:chOff x="0" y="0"/>
            <a:chExt cx="917984" cy="1015468"/>
          </a:xfrm>
        </p:grpSpPr>
        <p:sp>
          <p:nvSpPr>
            <p:cNvPr id="130" name="Google Shape;130;p20"/>
            <p:cNvSpPr/>
            <p:nvPr/>
          </p:nvSpPr>
          <p:spPr>
            <a:xfrm>
              <a:off x="0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1" name="Google Shape;131;p20"/>
            <p:cNvSpPr/>
            <p:nvPr/>
          </p:nvSpPr>
          <p:spPr>
            <a:xfrm flipH="1">
              <a:off x="30726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2" name="Google Shape;132;p20"/>
            <p:cNvSpPr/>
            <p:nvPr/>
          </p:nvSpPr>
          <p:spPr>
            <a:xfrm>
              <a:off x="251839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3" name="Google Shape;133;p20"/>
            <p:cNvSpPr/>
            <p:nvPr/>
          </p:nvSpPr>
          <p:spPr>
            <a:xfrm flipH="1">
              <a:off x="282565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4" name="Google Shape;134;p20"/>
            <p:cNvSpPr/>
            <p:nvPr/>
          </p:nvSpPr>
          <p:spPr>
            <a:xfrm>
              <a:off x="503000" y="475689"/>
              <a:ext cx="414232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5" name="Google Shape;135;p20"/>
            <p:cNvSpPr/>
            <p:nvPr/>
          </p:nvSpPr>
          <p:spPr>
            <a:xfrm flipH="1">
              <a:off x="533727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36" name="Google Shape;136;p20"/>
          <p:cNvSpPr txBox="1">
            <a:spLocks noGrp="1"/>
          </p:cNvSpPr>
          <p:nvPr>
            <p:ph type="body" idx="2"/>
          </p:nvPr>
        </p:nvSpPr>
        <p:spPr>
          <a:xfrm>
            <a:off x="2398334" y="3945424"/>
            <a:ext cx="11858015" cy="172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hu-HU" sz="3200" b="0" dirty="0" err="1"/>
              <a:t>Student</a:t>
            </a:r>
            <a:r>
              <a:rPr lang="hu-HU" sz="3200" b="0" dirty="0"/>
              <a:t> </a:t>
            </a:r>
            <a:r>
              <a:rPr lang="hu-HU" sz="3200" b="0" dirty="0" err="1"/>
              <a:t>coordinator</a:t>
            </a:r>
            <a:endParaRPr lang="hu-HU" sz="3200"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hu-HU" sz="3200" dirty="0" err="1"/>
              <a:t>Dormitory</a:t>
            </a:r>
            <a:r>
              <a:rPr lang="hu-HU" sz="3200" dirty="0"/>
              <a:t>, Gödöllő</a:t>
            </a:r>
            <a:endParaRPr sz="3200" dirty="0"/>
          </a:p>
        </p:txBody>
      </p:sp>
      <p:sp>
        <p:nvSpPr>
          <p:cNvPr id="137" name="Google Shape;137;p20"/>
          <p:cNvSpPr txBox="1"/>
          <p:nvPr/>
        </p:nvSpPr>
        <p:spPr>
          <a:xfrm>
            <a:off x="2398334" y="2915493"/>
            <a:ext cx="11858015" cy="60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9"/>
              <a:buFont typeface="Helvetica Neue"/>
              <a:buNone/>
            </a:pPr>
            <a:r>
              <a:rPr lang="hu-HU" sz="3409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Beáta Kárpáti</a:t>
            </a:r>
            <a:endParaRPr dirty="0"/>
          </a:p>
        </p:txBody>
      </p:sp>
      <p:sp>
        <p:nvSpPr>
          <p:cNvPr id="139" name="Google Shape;139;p20"/>
          <p:cNvSpPr txBox="1"/>
          <p:nvPr/>
        </p:nvSpPr>
        <p:spPr>
          <a:xfrm>
            <a:off x="2398334" y="8735658"/>
            <a:ext cx="11858015" cy="60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9"/>
              <a:buFont typeface="Helvetica Neue"/>
              <a:buNone/>
            </a:pPr>
            <a:r>
              <a:rPr lang="hu-HU" sz="3409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Ildikó Fedor</a:t>
            </a:r>
            <a:endParaRPr dirty="0"/>
          </a:p>
        </p:txBody>
      </p:sp>
      <p:sp>
        <p:nvSpPr>
          <p:cNvPr id="140" name="Google Shape;140;p20"/>
          <p:cNvSpPr txBox="1"/>
          <p:nvPr/>
        </p:nvSpPr>
        <p:spPr>
          <a:xfrm>
            <a:off x="2398334" y="9765589"/>
            <a:ext cx="11858015" cy="172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hu-HU" sz="3200" dirty="0">
                <a:latin typeface="Helvetica Neue"/>
                <a:sym typeface="Helvetica Neue"/>
              </a:rPr>
              <a:t>Head of </a:t>
            </a:r>
            <a:r>
              <a:rPr lang="hu-HU" sz="3200" dirty="0" err="1">
                <a:latin typeface="Helvetica Neue"/>
                <a:sym typeface="Helvetica Neue"/>
              </a:rPr>
              <a:t>Dormitory</a:t>
            </a:r>
            <a:endParaRPr lang="hu-HU" sz="3200" dirty="0">
              <a:latin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hu-HU" sz="3200" dirty="0">
                <a:latin typeface="Helvetica Neue"/>
                <a:sym typeface="Helvetica Neue"/>
              </a:rPr>
              <a:t>Somogyi Imre </a:t>
            </a:r>
            <a:r>
              <a:rPr lang="hu-HU" sz="3200" dirty="0" err="1">
                <a:latin typeface="Helvetica Neue"/>
                <a:sym typeface="Helvetica Neue"/>
              </a:rPr>
              <a:t>Dormitory</a:t>
            </a:r>
            <a:r>
              <a:rPr lang="hu-HU" sz="3200" dirty="0">
                <a:latin typeface="Helvetica Neue"/>
                <a:sym typeface="Helvetica Neue"/>
              </a:rPr>
              <a:t>, Buda</a:t>
            </a:r>
            <a:endParaRPr dirty="0"/>
          </a:p>
        </p:txBody>
      </p:sp>
      <p:sp>
        <p:nvSpPr>
          <p:cNvPr id="143" name="Google Shape;143;p20"/>
          <p:cNvSpPr txBox="1"/>
          <p:nvPr/>
        </p:nvSpPr>
        <p:spPr>
          <a:xfrm>
            <a:off x="917434" y="639057"/>
            <a:ext cx="14344744" cy="71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F"/>
              </a:buClr>
              <a:buSzPts val="3200"/>
              <a:buFont typeface="Helvetica Neue"/>
              <a:buNone/>
            </a:pPr>
            <a:r>
              <a:rPr lang="hu-HU" sz="4000" b="1" i="0" u="none" strike="noStrike" cap="none" dirty="0" err="1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Colleagues</a:t>
            </a:r>
            <a:r>
              <a:rPr lang="hu-HU" sz="4000" b="1" i="0" u="none" strike="noStrike" cap="none" dirty="0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hu-HU" sz="4000" b="1" i="0" u="none" strike="noStrike" cap="none" dirty="0" err="1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</a:t>
            </a:r>
            <a:r>
              <a:rPr lang="hu-HU" sz="4000" b="1" i="0" u="none" strike="noStrike" cap="none" dirty="0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hu-HU" sz="4000" b="1" i="0" u="none" strike="noStrike" cap="none" dirty="0" err="1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Dormitory</a:t>
            </a:r>
            <a:r>
              <a:rPr lang="hu-HU" sz="4000" b="1" i="0" u="none" strike="noStrike" cap="none" dirty="0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(Gödöllő and Buda)</a:t>
            </a:r>
          </a:p>
        </p:txBody>
      </p:sp>
      <p:pic>
        <p:nvPicPr>
          <p:cNvPr id="145" name="Google Shape;14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457222" y="-236164"/>
            <a:ext cx="4122952" cy="26221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115;p20">
            <a:extLst>
              <a:ext uri="{FF2B5EF4-FFF2-40B4-BE49-F238E27FC236}">
                <a16:creationId xmlns:a16="http://schemas.microsoft.com/office/drawing/2014/main" id="{EEBA13E5-BCCA-4979-BF32-FACF3E414C16}"/>
              </a:ext>
            </a:extLst>
          </p:cNvPr>
          <p:cNvGrpSpPr/>
          <p:nvPr/>
        </p:nvGrpSpPr>
        <p:grpSpPr>
          <a:xfrm>
            <a:off x="917434" y="5842530"/>
            <a:ext cx="917986" cy="1015470"/>
            <a:chOff x="0" y="0"/>
            <a:chExt cx="917984" cy="1015468"/>
          </a:xfrm>
        </p:grpSpPr>
        <p:sp>
          <p:nvSpPr>
            <p:cNvPr id="24" name="Google Shape;116;p20">
              <a:extLst>
                <a:ext uri="{FF2B5EF4-FFF2-40B4-BE49-F238E27FC236}">
                  <a16:creationId xmlns:a16="http://schemas.microsoft.com/office/drawing/2014/main" id="{D6119847-F90B-45E6-8D23-592E69074B47}"/>
                </a:ext>
              </a:extLst>
            </p:cNvPr>
            <p:cNvSpPr/>
            <p:nvPr/>
          </p:nvSpPr>
          <p:spPr>
            <a:xfrm>
              <a:off x="0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" name="Google Shape;117;p20">
              <a:extLst>
                <a:ext uri="{FF2B5EF4-FFF2-40B4-BE49-F238E27FC236}">
                  <a16:creationId xmlns:a16="http://schemas.microsoft.com/office/drawing/2014/main" id="{792379CC-889E-4198-9F34-DCD212769360}"/>
                </a:ext>
              </a:extLst>
            </p:cNvPr>
            <p:cNvSpPr/>
            <p:nvPr/>
          </p:nvSpPr>
          <p:spPr>
            <a:xfrm flipH="1">
              <a:off x="30726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6" name="Google Shape;118;p20">
              <a:extLst>
                <a:ext uri="{FF2B5EF4-FFF2-40B4-BE49-F238E27FC236}">
                  <a16:creationId xmlns:a16="http://schemas.microsoft.com/office/drawing/2014/main" id="{86EDA89F-85F6-4D63-9D9E-5A785ED617B9}"/>
                </a:ext>
              </a:extLst>
            </p:cNvPr>
            <p:cNvSpPr/>
            <p:nvPr/>
          </p:nvSpPr>
          <p:spPr>
            <a:xfrm>
              <a:off x="251839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" name="Google Shape;119;p20">
              <a:extLst>
                <a:ext uri="{FF2B5EF4-FFF2-40B4-BE49-F238E27FC236}">
                  <a16:creationId xmlns:a16="http://schemas.microsoft.com/office/drawing/2014/main" id="{676FDDDA-B0FD-493D-AF57-1B601C58AB43}"/>
                </a:ext>
              </a:extLst>
            </p:cNvPr>
            <p:cNvSpPr/>
            <p:nvPr/>
          </p:nvSpPr>
          <p:spPr>
            <a:xfrm flipH="1">
              <a:off x="282565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" name="Google Shape;120;p20">
              <a:extLst>
                <a:ext uri="{FF2B5EF4-FFF2-40B4-BE49-F238E27FC236}">
                  <a16:creationId xmlns:a16="http://schemas.microsoft.com/office/drawing/2014/main" id="{9153B220-8A50-434C-A1E8-54FCA54B1EE3}"/>
                </a:ext>
              </a:extLst>
            </p:cNvPr>
            <p:cNvSpPr/>
            <p:nvPr/>
          </p:nvSpPr>
          <p:spPr>
            <a:xfrm>
              <a:off x="503001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" name="Google Shape;121;p20">
              <a:extLst>
                <a:ext uri="{FF2B5EF4-FFF2-40B4-BE49-F238E27FC236}">
                  <a16:creationId xmlns:a16="http://schemas.microsoft.com/office/drawing/2014/main" id="{CDAB1042-654C-44AB-8EE8-A13EAC539648}"/>
                </a:ext>
              </a:extLst>
            </p:cNvPr>
            <p:cNvSpPr/>
            <p:nvPr/>
          </p:nvSpPr>
          <p:spPr>
            <a:xfrm flipH="1">
              <a:off x="533727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30" name="Google Shape;136;p20">
            <a:extLst>
              <a:ext uri="{FF2B5EF4-FFF2-40B4-BE49-F238E27FC236}">
                <a16:creationId xmlns:a16="http://schemas.microsoft.com/office/drawing/2014/main" id="{2A63F9A2-8B5F-47B4-AF56-3E50F1864BD2}"/>
              </a:ext>
            </a:extLst>
          </p:cNvPr>
          <p:cNvSpPr txBox="1">
            <a:spLocks/>
          </p:cNvSpPr>
          <p:nvPr/>
        </p:nvSpPr>
        <p:spPr>
          <a:xfrm>
            <a:off x="2429060" y="6867302"/>
            <a:ext cx="11858015" cy="172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69189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3200"/>
              <a:buFont typeface="Helvetica Neue"/>
              <a:buNone/>
            </a:pPr>
            <a:r>
              <a:rPr lang="hu-HU" sz="3200"/>
              <a:t>Student coordinator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200"/>
              <a:buFont typeface="Helvetica Neue"/>
              <a:buNone/>
            </a:pPr>
            <a:r>
              <a:rPr lang="hu-HU" sz="3200"/>
              <a:t>Dormitory, Gödöllő</a:t>
            </a:r>
            <a:endParaRPr lang="hu-HU" sz="3200" dirty="0"/>
          </a:p>
        </p:txBody>
      </p:sp>
      <p:sp>
        <p:nvSpPr>
          <p:cNvPr id="31" name="Google Shape;137;p20">
            <a:extLst>
              <a:ext uri="{FF2B5EF4-FFF2-40B4-BE49-F238E27FC236}">
                <a16:creationId xmlns:a16="http://schemas.microsoft.com/office/drawing/2014/main" id="{760F43F5-3829-409A-95FA-CCB9C2C909D4}"/>
              </a:ext>
            </a:extLst>
          </p:cNvPr>
          <p:cNvSpPr txBox="1"/>
          <p:nvPr/>
        </p:nvSpPr>
        <p:spPr>
          <a:xfrm>
            <a:off x="2429060" y="5837371"/>
            <a:ext cx="11858015" cy="60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9"/>
              <a:buFont typeface="Helvetica Neue"/>
              <a:buNone/>
            </a:pPr>
            <a:r>
              <a:rPr lang="hu-HU" sz="3409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Orsolya Horváthné Horváth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58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0"/>
          <p:cNvPicPr preferRelativeResize="0"/>
          <p:nvPr/>
        </p:nvPicPr>
        <p:blipFill rotWithShape="1">
          <a:blip r:embed="rId3">
            <a:alphaModFix/>
          </a:blip>
          <a:srcRect l="22208" t="-1" b="-1281"/>
          <a:stretch/>
        </p:blipFill>
        <p:spPr>
          <a:xfrm>
            <a:off x="-55638" y="-37310"/>
            <a:ext cx="16765662" cy="20708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20"/>
          <p:cNvGrpSpPr/>
          <p:nvPr/>
        </p:nvGrpSpPr>
        <p:grpSpPr>
          <a:xfrm>
            <a:off x="886708" y="2514418"/>
            <a:ext cx="917986" cy="1015470"/>
            <a:chOff x="0" y="0"/>
            <a:chExt cx="917984" cy="1015468"/>
          </a:xfrm>
        </p:grpSpPr>
        <p:sp>
          <p:nvSpPr>
            <p:cNvPr id="116" name="Google Shape;116;p20"/>
            <p:cNvSpPr/>
            <p:nvPr/>
          </p:nvSpPr>
          <p:spPr>
            <a:xfrm>
              <a:off x="0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7" name="Google Shape;117;p20"/>
            <p:cNvSpPr/>
            <p:nvPr/>
          </p:nvSpPr>
          <p:spPr>
            <a:xfrm flipH="1">
              <a:off x="30726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8" name="Google Shape;118;p20"/>
            <p:cNvSpPr/>
            <p:nvPr/>
          </p:nvSpPr>
          <p:spPr>
            <a:xfrm>
              <a:off x="251839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9" name="Google Shape;119;p20"/>
            <p:cNvSpPr/>
            <p:nvPr/>
          </p:nvSpPr>
          <p:spPr>
            <a:xfrm flipH="1">
              <a:off x="282565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0" name="Google Shape;120;p20"/>
            <p:cNvSpPr/>
            <p:nvPr/>
          </p:nvSpPr>
          <p:spPr>
            <a:xfrm>
              <a:off x="503001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1" name="Google Shape;121;p20"/>
            <p:cNvSpPr/>
            <p:nvPr/>
          </p:nvSpPr>
          <p:spPr>
            <a:xfrm flipH="1">
              <a:off x="533727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29" name="Google Shape;129;p20"/>
          <p:cNvGrpSpPr/>
          <p:nvPr/>
        </p:nvGrpSpPr>
        <p:grpSpPr>
          <a:xfrm>
            <a:off x="886708" y="5715485"/>
            <a:ext cx="917986" cy="1015469"/>
            <a:chOff x="0" y="0"/>
            <a:chExt cx="917984" cy="1015468"/>
          </a:xfrm>
        </p:grpSpPr>
        <p:sp>
          <p:nvSpPr>
            <p:cNvPr id="130" name="Google Shape;130;p20"/>
            <p:cNvSpPr/>
            <p:nvPr/>
          </p:nvSpPr>
          <p:spPr>
            <a:xfrm>
              <a:off x="0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1" name="Google Shape;131;p20"/>
            <p:cNvSpPr/>
            <p:nvPr/>
          </p:nvSpPr>
          <p:spPr>
            <a:xfrm flipH="1">
              <a:off x="30726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2" name="Google Shape;132;p20"/>
            <p:cNvSpPr/>
            <p:nvPr/>
          </p:nvSpPr>
          <p:spPr>
            <a:xfrm>
              <a:off x="251839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3" name="Google Shape;133;p20"/>
            <p:cNvSpPr/>
            <p:nvPr/>
          </p:nvSpPr>
          <p:spPr>
            <a:xfrm flipH="1">
              <a:off x="282565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4" name="Google Shape;134;p20"/>
            <p:cNvSpPr/>
            <p:nvPr/>
          </p:nvSpPr>
          <p:spPr>
            <a:xfrm>
              <a:off x="503000" y="475689"/>
              <a:ext cx="414232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5" name="Google Shape;135;p20"/>
            <p:cNvSpPr/>
            <p:nvPr/>
          </p:nvSpPr>
          <p:spPr>
            <a:xfrm flipH="1">
              <a:off x="533727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36" name="Google Shape;136;p20"/>
          <p:cNvSpPr txBox="1">
            <a:spLocks noGrp="1"/>
          </p:cNvSpPr>
          <p:nvPr>
            <p:ph type="body" idx="2"/>
          </p:nvPr>
        </p:nvSpPr>
        <p:spPr>
          <a:xfrm>
            <a:off x="2398334" y="3539190"/>
            <a:ext cx="11858015" cy="172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hu-HU" sz="3200" b="0" dirty="0">
                <a:hlinkClick r:id="rId4"/>
              </a:rPr>
              <a:t>https://en.uni-mate.hu/</a:t>
            </a:r>
            <a:endParaRPr lang="hu-HU" sz="3200"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hu-HU" sz="3200" dirty="0">
                <a:hlinkClick r:id="rId5"/>
              </a:rPr>
              <a:t>https://phd.uni-mate.hu/</a:t>
            </a:r>
            <a:endParaRPr lang="hu-HU" sz="3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hu-HU" sz="3200" dirty="0">
                <a:hlinkClick r:id="rId6"/>
              </a:rPr>
              <a:t>https://doktori.hu/</a:t>
            </a:r>
            <a:r>
              <a:rPr lang="hu-HU" sz="3200" dirty="0"/>
              <a:t>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endParaRPr sz="3200" dirty="0"/>
          </a:p>
        </p:txBody>
      </p:sp>
      <p:sp>
        <p:nvSpPr>
          <p:cNvPr id="137" name="Google Shape;137;p20"/>
          <p:cNvSpPr txBox="1"/>
          <p:nvPr/>
        </p:nvSpPr>
        <p:spPr>
          <a:xfrm>
            <a:off x="2398334" y="2509259"/>
            <a:ext cx="11858015" cy="60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9"/>
              <a:buFont typeface="Helvetica Neue"/>
              <a:buNone/>
            </a:pPr>
            <a:r>
              <a:rPr lang="hu-HU" sz="4000" b="1" dirty="0">
                <a:latin typeface="Helvetica Neue" panose="020B0604020202020204" charset="0"/>
              </a:rPr>
              <a:t>WEBSITES</a:t>
            </a:r>
            <a:endParaRPr sz="4000" b="1" dirty="0">
              <a:latin typeface="Helvetica Neue" panose="020B0604020202020204" charset="0"/>
            </a:endParaRPr>
          </a:p>
        </p:txBody>
      </p:sp>
      <p:sp>
        <p:nvSpPr>
          <p:cNvPr id="139" name="Google Shape;139;p20"/>
          <p:cNvSpPr txBox="1"/>
          <p:nvPr/>
        </p:nvSpPr>
        <p:spPr>
          <a:xfrm>
            <a:off x="2398334" y="5688503"/>
            <a:ext cx="11858015" cy="60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9"/>
              <a:buFont typeface="Helvetica Neue"/>
              <a:buNone/>
            </a:pPr>
            <a:r>
              <a:rPr lang="hu-HU" sz="40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FACEBOOK</a:t>
            </a:r>
            <a:endParaRPr sz="4000" dirty="0"/>
          </a:p>
        </p:txBody>
      </p:sp>
      <p:sp>
        <p:nvSpPr>
          <p:cNvPr id="140" name="Google Shape;140;p20"/>
          <p:cNvSpPr txBox="1"/>
          <p:nvPr/>
        </p:nvSpPr>
        <p:spPr>
          <a:xfrm>
            <a:off x="2398334" y="6718434"/>
            <a:ext cx="11858015" cy="172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hu-HU" sz="3200" dirty="0" err="1">
                <a:latin typeface="Helvetica Neue"/>
                <a:sym typeface="Helvetica Neue"/>
              </a:rPr>
              <a:t>Join</a:t>
            </a:r>
            <a:r>
              <a:rPr lang="hu-HU" sz="3200" dirty="0">
                <a:latin typeface="Helvetica Neue"/>
                <a:sym typeface="Helvetica Neue"/>
              </a:rPr>
              <a:t> „International </a:t>
            </a:r>
            <a:r>
              <a:rPr lang="hu-HU" sz="3200" dirty="0" err="1">
                <a:latin typeface="Helvetica Neue"/>
                <a:sym typeface="Helvetica Neue"/>
              </a:rPr>
              <a:t>students</a:t>
            </a:r>
            <a:r>
              <a:rPr lang="hu-HU" sz="3200" dirty="0">
                <a:latin typeface="Helvetica Neue"/>
                <a:sym typeface="Helvetica Neue"/>
              </a:rPr>
              <a:t> </a:t>
            </a:r>
            <a:r>
              <a:rPr lang="hu-HU" sz="3200" dirty="0" err="1">
                <a:latin typeface="Helvetica Neue"/>
                <a:sym typeface="Helvetica Neue"/>
              </a:rPr>
              <a:t>at</a:t>
            </a:r>
            <a:r>
              <a:rPr lang="hu-HU" sz="3200" dirty="0">
                <a:latin typeface="Helvetica Neue"/>
                <a:sym typeface="Helvetica Neue"/>
              </a:rPr>
              <a:t> MATE (</a:t>
            </a:r>
            <a:r>
              <a:rPr lang="hu-HU" sz="3200" dirty="0" err="1">
                <a:latin typeface="Helvetica Neue"/>
                <a:sym typeface="Helvetica Neue"/>
              </a:rPr>
              <a:t>former</a:t>
            </a:r>
            <a:r>
              <a:rPr lang="hu-HU" sz="3200" dirty="0">
                <a:latin typeface="Helvetica Neue"/>
                <a:sym typeface="Helvetica Neue"/>
              </a:rPr>
              <a:t> SZIU)” and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hu-HU" sz="3200" dirty="0">
                <a:latin typeface="Helvetica Neue"/>
                <a:sym typeface="Helvetica Neue"/>
              </a:rPr>
              <a:t>„International PhD </a:t>
            </a:r>
            <a:r>
              <a:rPr lang="hu-HU" sz="3200" dirty="0" err="1">
                <a:latin typeface="Helvetica Neue"/>
                <a:sym typeface="Helvetica Neue"/>
              </a:rPr>
              <a:t>students</a:t>
            </a:r>
            <a:r>
              <a:rPr lang="hu-HU" sz="3200" dirty="0">
                <a:latin typeface="Helvetica Neue"/>
                <a:sym typeface="Helvetica Neue"/>
              </a:rPr>
              <a:t> MATE (</a:t>
            </a:r>
            <a:r>
              <a:rPr lang="hu-HU" sz="3200" dirty="0" err="1">
                <a:latin typeface="Helvetica Neue"/>
                <a:sym typeface="Helvetica Neue"/>
              </a:rPr>
              <a:t>former</a:t>
            </a:r>
            <a:r>
              <a:rPr lang="hu-HU" sz="3200" dirty="0">
                <a:latin typeface="Helvetica Neue"/>
                <a:sym typeface="Helvetica Neue"/>
              </a:rPr>
              <a:t> SZIU)” </a:t>
            </a:r>
            <a:r>
              <a:rPr lang="hu-HU" sz="3200" dirty="0" err="1">
                <a:latin typeface="Helvetica Neue"/>
                <a:sym typeface="Helvetica Neue"/>
              </a:rPr>
              <a:t>groups</a:t>
            </a:r>
            <a:endParaRPr lang="en-US" dirty="0"/>
          </a:p>
        </p:txBody>
      </p:sp>
      <p:sp>
        <p:nvSpPr>
          <p:cNvPr id="143" name="Google Shape;143;p20"/>
          <p:cNvSpPr txBox="1"/>
          <p:nvPr/>
        </p:nvSpPr>
        <p:spPr>
          <a:xfrm>
            <a:off x="886708" y="639057"/>
            <a:ext cx="14344744" cy="71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F"/>
              </a:buClr>
              <a:buSzPts val="3200"/>
              <a:buFont typeface="Helvetica Neue"/>
              <a:buNone/>
            </a:pPr>
            <a:r>
              <a:rPr lang="hu-HU" sz="4000" b="1" i="0" u="none" strike="noStrike" cap="none" dirty="0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</a:t>
            </a:r>
            <a:r>
              <a:rPr lang="hu-HU" sz="4000" b="1" i="0" u="none" strike="noStrike" cap="none" dirty="0" err="1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sources</a:t>
            </a:r>
            <a:r>
              <a:rPr lang="hu-HU" sz="4000" b="1" i="0" u="none" strike="noStrike" cap="none" dirty="0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</a:t>
            </a:r>
            <a:r>
              <a:rPr lang="hu-HU" sz="4000" b="1" i="0" u="none" strike="noStrike" cap="none" dirty="0" err="1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information</a:t>
            </a:r>
            <a:endParaRPr lang="hu-HU" sz="4000" b="1" i="0" u="none" strike="noStrike" cap="none" dirty="0">
              <a:solidFill>
                <a:srgbClr val="FEFD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5" name="Google Shape;145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457222" y="-236164"/>
            <a:ext cx="4122952" cy="26221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129;p20">
            <a:extLst>
              <a:ext uri="{FF2B5EF4-FFF2-40B4-BE49-F238E27FC236}">
                <a16:creationId xmlns:a16="http://schemas.microsoft.com/office/drawing/2014/main" id="{22A7A93F-44C9-4A3B-98D5-93F0BBA143BB}"/>
              </a:ext>
            </a:extLst>
          </p:cNvPr>
          <p:cNvGrpSpPr/>
          <p:nvPr/>
        </p:nvGrpSpPr>
        <p:grpSpPr>
          <a:xfrm>
            <a:off x="886708" y="8812778"/>
            <a:ext cx="917986" cy="1015469"/>
            <a:chOff x="0" y="0"/>
            <a:chExt cx="917984" cy="1015468"/>
          </a:xfrm>
        </p:grpSpPr>
        <p:sp>
          <p:nvSpPr>
            <p:cNvPr id="24" name="Google Shape;130;p20">
              <a:extLst>
                <a:ext uri="{FF2B5EF4-FFF2-40B4-BE49-F238E27FC236}">
                  <a16:creationId xmlns:a16="http://schemas.microsoft.com/office/drawing/2014/main" id="{FABCD4E2-E0FA-4914-8B96-6D6E80B02558}"/>
                </a:ext>
              </a:extLst>
            </p:cNvPr>
            <p:cNvSpPr/>
            <p:nvPr/>
          </p:nvSpPr>
          <p:spPr>
            <a:xfrm>
              <a:off x="0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" name="Google Shape;131;p20">
              <a:extLst>
                <a:ext uri="{FF2B5EF4-FFF2-40B4-BE49-F238E27FC236}">
                  <a16:creationId xmlns:a16="http://schemas.microsoft.com/office/drawing/2014/main" id="{BEDE1FBC-06CB-4B9D-8896-6FD7F6A63C84}"/>
                </a:ext>
              </a:extLst>
            </p:cNvPr>
            <p:cNvSpPr/>
            <p:nvPr/>
          </p:nvSpPr>
          <p:spPr>
            <a:xfrm flipH="1">
              <a:off x="30726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6" name="Google Shape;132;p20">
              <a:extLst>
                <a:ext uri="{FF2B5EF4-FFF2-40B4-BE49-F238E27FC236}">
                  <a16:creationId xmlns:a16="http://schemas.microsoft.com/office/drawing/2014/main" id="{66A88714-77F0-4097-960D-807AD27540AA}"/>
                </a:ext>
              </a:extLst>
            </p:cNvPr>
            <p:cNvSpPr/>
            <p:nvPr/>
          </p:nvSpPr>
          <p:spPr>
            <a:xfrm>
              <a:off x="251839" y="475689"/>
              <a:ext cx="414231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" name="Google Shape;133;p20">
              <a:extLst>
                <a:ext uri="{FF2B5EF4-FFF2-40B4-BE49-F238E27FC236}">
                  <a16:creationId xmlns:a16="http://schemas.microsoft.com/office/drawing/2014/main" id="{93D5184B-61CD-4D5D-A483-1EB9F83052C2}"/>
                </a:ext>
              </a:extLst>
            </p:cNvPr>
            <p:cNvSpPr/>
            <p:nvPr/>
          </p:nvSpPr>
          <p:spPr>
            <a:xfrm flipH="1">
              <a:off x="282565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" name="Google Shape;134;p20">
              <a:extLst>
                <a:ext uri="{FF2B5EF4-FFF2-40B4-BE49-F238E27FC236}">
                  <a16:creationId xmlns:a16="http://schemas.microsoft.com/office/drawing/2014/main" id="{83B8D3E4-90C0-4025-B3E6-E0866D7E4FFA}"/>
                </a:ext>
              </a:extLst>
            </p:cNvPr>
            <p:cNvSpPr/>
            <p:nvPr/>
          </p:nvSpPr>
          <p:spPr>
            <a:xfrm>
              <a:off x="503000" y="475689"/>
              <a:ext cx="414232" cy="5397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2040" y="45"/>
                  </a:moveTo>
                  <a:lnTo>
                    <a:pt x="0" y="21600"/>
                  </a:lnTo>
                  <a:lnTo>
                    <a:pt x="9844" y="21546"/>
                  </a:lnTo>
                  <a:lnTo>
                    <a:pt x="21600" y="0"/>
                  </a:lnTo>
                  <a:lnTo>
                    <a:pt x="12040" y="45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" name="Google Shape;135;p20">
              <a:extLst>
                <a:ext uri="{FF2B5EF4-FFF2-40B4-BE49-F238E27FC236}">
                  <a16:creationId xmlns:a16="http://schemas.microsoft.com/office/drawing/2014/main" id="{FC15D9B5-5926-4DFE-81D5-D6A94AA10526}"/>
                </a:ext>
              </a:extLst>
            </p:cNvPr>
            <p:cNvSpPr/>
            <p:nvPr/>
          </p:nvSpPr>
          <p:spPr>
            <a:xfrm flipH="1">
              <a:off x="533727" y="0"/>
              <a:ext cx="384257" cy="47838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03" y="0"/>
                  </a:moveTo>
                  <a:lnTo>
                    <a:pt x="0" y="21527"/>
                  </a:lnTo>
                  <a:lnTo>
                    <a:pt x="10321" y="21600"/>
                  </a:lnTo>
                  <a:lnTo>
                    <a:pt x="21600" y="18"/>
                  </a:lnTo>
                  <a:lnTo>
                    <a:pt x="11403" y="0"/>
                  </a:lnTo>
                  <a:close/>
                </a:path>
              </a:pathLst>
            </a:custGeom>
            <a:solidFill>
              <a:srgbClr val="0C754A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30" name="Google Shape;139;p20">
            <a:extLst>
              <a:ext uri="{FF2B5EF4-FFF2-40B4-BE49-F238E27FC236}">
                <a16:creationId xmlns:a16="http://schemas.microsoft.com/office/drawing/2014/main" id="{15566856-F500-4C6D-B8E8-B706C8B73E4C}"/>
              </a:ext>
            </a:extLst>
          </p:cNvPr>
          <p:cNvSpPr txBox="1"/>
          <p:nvPr/>
        </p:nvSpPr>
        <p:spPr>
          <a:xfrm>
            <a:off x="2398334" y="8785796"/>
            <a:ext cx="11858015" cy="60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9"/>
              <a:buFont typeface="Helvetica Neue"/>
              <a:buNone/>
            </a:pPr>
            <a:r>
              <a:rPr lang="hu-HU" sz="400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RULES AND PROCEDURES</a:t>
            </a:r>
            <a:endParaRPr sz="4000" dirty="0"/>
          </a:p>
        </p:txBody>
      </p:sp>
      <p:sp>
        <p:nvSpPr>
          <p:cNvPr id="31" name="Google Shape;140;p20">
            <a:extLst>
              <a:ext uri="{FF2B5EF4-FFF2-40B4-BE49-F238E27FC236}">
                <a16:creationId xmlns:a16="http://schemas.microsoft.com/office/drawing/2014/main" id="{400F7DD0-491E-4768-9114-75508A2B552C}"/>
              </a:ext>
            </a:extLst>
          </p:cNvPr>
          <p:cNvSpPr txBox="1"/>
          <p:nvPr/>
        </p:nvSpPr>
        <p:spPr>
          <a:xfrm>
            <a:off x="2398334" y="9828247"/>
            <a:ext cx="11858015" cy="172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rPr lang="hu-HU" sz="3200" dirty="0">
                <a:latin typeface="Helvetica Neue"/>
                <a:sym typeface="Helvetica Neue"/>
                <a:hlinkClick r:id="rId8"/>
              </a:rPr>
              <a:t>https://phd.uni-mate.hu/regulations</a:t>
            </a:r>
            <a:endParaRPr lang="hu-HU" sz="3200" dirty="0">
              <a:latin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781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0"/>
          <p:cNvPicPr preferRelativeResize="0"/>
          <p:nvPr/>
        </p:nvPicPr>
        <p:blipFill rotWithShape="1">
          <a:blip r:embed="rId3">
            <a:alphaModFix/>
          </a:blip>
          <a:srcRect l="22208" t="-1" b="-1281"/>
          <a:stretch/>
        </p:blipFill>
        <p:spPr>
          <a:xfrm>
            <a:off x="-55638" y="-37310"/>
            <a:ext cx="16765662" cy="207088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 txBox="1"/>
          <p:nvPr/>
        </p:nvSpPr>
        <p:spPr>
          <a:xfrm>
            <a:off x="886708" y="639057"/>
            <a:ext cx="14344744" cy="71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F"/>
              </a:buClr>
              <a:buSzPts val="3200"/>
              <a:buFont typeface="Helvetica Neue"/>
              <a:buNone/>
            </a:pPr>
            <a:r>
              <a:rPr lang="hu-HU" sz="4000" b="1" dirty="0" err="1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Structure</a:t>
            </a:r>
            <a:r>
              <a:rPr lang="hu-HU" sz="4000" b="1" dirty="0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PhD </a:t>
            </a:r>
            <a:r>
              <a:rPr lang="hu-HU" sz="4000" b="1" dirty="0" err="1">
                <a:solidFill>
                  <a:srgbClr val="FEFD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programme</a:t>
            </a:r>
            <a:endParaRPr lang="hu-HU" sz="4000" b="1" i="0" u="none" strike="noStrike" cap="none" dirty="0">
              <a:solidFill>
                <a:srgbClr val="FEFD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5" name="Google Shape;14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457222" y="-236164"/>
            <a:ext cx="4122952" cy="26221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áblázat 2">
            <a:extLst>
              <a:ext uri="{FF2B5EF4-FFF2-40B4-BE49-F238E27FC236}">
                <a16:creationId xmlns:a16="http://schemas.microsoft.com/office/drawing/2014/main" id="{3AE39116-6BD7-4CDE-8504-B47DD87029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42559"/>
              </p:ext>
            </p:extLst>
          </p:nvPr>
        </p:nvGraphicFramePr>
        <p:xfrm>
          <a:off x="2702413" y="2496269"/>
          <a:ext cx="18979174" cy="105191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4837">
                  <a:extLst>
                    <a:ext uri="{9D8B030D-6E8A-4147-A177-3AD203B41FA5}">
                      <a16:colId xmlns:a16="http://schemas.microsoft.com/office/drawing/2014/main" val="516193150"/>
                    </a:ext>
                  </a:extLst>
                </a:gridCol>
                <a:gridCol w="13204337">
                  <a:extLst>
                    <a:ext uri="{9D8B030D-6E8A-4147-A177-3AD203B41FA5}">
                      <a16:colId xmlns:a16="http://schemas.microsoft.com/office/drawing/2014/main" val="988453216"/>
                    </a:ext>
                  </a:extLst>
                </a:gridCol>
              </a:tblGrid>
              <a:tr h="984809">
                <a:tc>
                  <a:txBody>
                    <a:bodyPr/>
                    <a:lstStyle/>
                    <a:p>
                      <a:pPr algn="l"/>
                      <a:r>
                        <a:rPr lang="hu-HU" sz="4000" dirty="0"/>
                        <a:t>Year 1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hu-HU" sz="4000" dirty="0" err="1"/>
                        <a:t>Study</a:t>
                      </a:r>
                      <a:r>
                        <a:rPr lang="hu-HU" sz="4000" dirty="0"/>
                        <a:t> and </a:t>
                      </a:r>
                      <a:r>
                        <a:rPr lang="hu-HU" sz="4000" dirty="0" err="1"/>
                        <a:t>reseach</a:t>
                      </a:r>
                      <a:r>
                        <a:rPr lang="hu-HU" sz="4000" dirty="0"/>
                        <a:t> </a:t>
                      </a:r>
                      <a:r>
                        <a:rPr lang="hu-HU" sz="4000" dirty="0" err="1"/>
                        <a:t>phase</a:t>
                      </a:r>
                      <a:r>
                        <a:rPr lang="hu-HU" sz="4000" dirty="0"/>
                        <a:t>:</a:t>
                      </a:r>
                    </a:p>
                    <a:p>
                      <a:pPr marL="742950" indent="-742950" algn="l">
                        <a:buFont typeface="Arial" panose="020B0604020202020204" pitchFamily="34" charset="0"/>
                        <a:buChar char="•"/>
                      </a:pPr>
                      <a:r>
                        <a:rPr lang="hu-HU" sz="4000" dirty="0" err="1"/>
                        <a:t>Courses</a:t>
                      </a:r>
                      <a:endParaRPr lang="hu-HU" sz="4000" dirty="0"/>
                    </a:p>
                    <a:p>
                      <a:pPr marL="742950" indent="-742950" algn="l">
                        <a:buFont typeface="Arial" panose="020B0604020202020204" pitchFamily="34" charset="0"/>
                        <a:buChar char="•"/>
                      </a:pPr>
                      <a:r>
                        <a:rPr lang="hu-HU" sz="4000" dirty="0" err="1"/>
                        <a:t>Literature</a:t>
                      </a:r>
                      <a:r>
                        <a:rPr lang="hu-HU" sz="4000" dirty="0"/>
                        <a:t> </a:t>
                      </a:r>
                      <a:r>
                        <a:rPr lang="hu-HU" sz="4000" dirty="0" err="1"/>
                        <a:t>review</a:t>
                      </a:r>
                      <a:endParaRPr lang="hu-HU" sz="4000" dirty="0"/>
                    </a:p>
                    <a:p>
                      <a:pPr marL="742950" indent="-742950" algn="l">
                        <a:buFont typeface="Arial" panose="020B0604020202020204" pitchFamily="34" charset="0"/>
                        <a:buChar char="•"/>
                      </a:pPr>
                      <a:r>
                        <a:rPr lang="hu-HU" sz="4000" dirty="0"/>
                        <a:t>Research</a:t>
                      </a:r>
                    </a:p>
                    <a:p>
                      <a:pPr marL="742950" indent="-742950" algn="l">
                        <a:buFont typeface="Arial" panose="020B0604020202020204" pitchFamily="34" charset="0"/>
                        <a:buChar char="•"/>
                      </a:pPr>
                      <a:r>
                        <a:rPr lang="hu-HU" sz="4000" dirty="0" err="1"/>
                        <a:t>Development</a:t>
                      </a:r>
                      <a:r>
                        <a:rPr lang="hu-HU" sz="4000" dirty="0"/>
                        <a:t> of </a:t>
                      </a:r>
                      <a:r>
                        <a:rPr lang="hu-HU" sz="4000" dirty="0" err="1"/>
                        <a:t>final</a:t>
                      </a:r>
                      <a:r>
                        <a:rPr lang="hu-HU" sz="4000" dirty="0"/>
                        <a:t> </a:t>
                      </a:r>
                      <a:r>
                        <a:rPr lang="hu-HU" sz="4000" dirty="0" err="1"/>
                        <a:t>research</a:t>
                      </a:r>
                      <a:r>
                        <a:rPr lang="hu-HU" sz="4000" dirty="0"/>
                        <a:t> </a:t>
                      </a:r>
                      <a:r>
                        <a:rPr lang="hu-HU" sz="4000" dirty="0" err="1"/>
                        <a:t>work</a:t>
                      </a:r>
                      <a:r>
                        <a:rPr lang="hu-HU" sz="4000" dirty="0"/>
                        <a:t> </a:t>
                      </a:r>
                      <a:r>
                        <a:rPr lang="hu-HU" sz="4000" dirty="0" err="1"/>
                        <a:t>plan</a:t>
                      </a:r>
                      <a:endParaRPr lang="hu-HU" sz="4000" dirty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hu-HU" sz="4000" dirty="0"/>
                        <a:t>90-120 </a:t>
                      </a:r>
                      <a:r>
                        <a:rPr lang="hu-HU" sz="4000" dirty="0" err="1"/>
                        <a:t>credits</a:t>
                      </a:r>
                      <a:r>
                        <a:rPr lang="hu-HU" sz="4000" dirty="0"/>
                        <a:t> (</a:t>
                      </a:r>
                      <a:r>
                        <a:rPr lang="hu-HU" sz="4000" dirty="0" err="1"/>
                        <a:t>depends</a:t>
                      </a:r>
                      <a:r>
                        <a:rPr lang="hu-HU" sz="4000" dirty="0"/>
                        <a:t> </a:t>
                      </a:r>
                      <a:r>
                        <a:rPr lang="hu-HU" sz="4000" dirty="0" err="1"/>
                        <a:t>on</a:t>
                      </a:r>
                      <a:r>
                        <a:rPr lang="hu-HU" sz="4000" dirty="0"/>
                        <a:t> </a:t>
                      </a:r>
                      <a:r>
                        <a:rPr lang="hu-HU" sz="4000" dirty="0" err="1"/>
                        <a:t>the</a:t>
                      </a:r>
                      <a:r>
                        <a:rPr lang="hu-HU" sz="4000" dirty="0"/>
                        <a:t> </a:t>
                      </a:r>
                      <a:r>
                        <a:rPr lang="hu-HU" sz="4000" dirty="0" err="1"/>
                        <a:t>Doctoral</a:t>
                      </a:r>
                      <a:r>
                        <a:rPr lang="hu-HU" sz="4000" dirty="0"/>
                        <a:t> School)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987432"/>
                  </a:ext>
                </a:extLst>
              </a:tr>
              <a:tr h="984809">
                <a:tc>
                  <a:txBody>
                    <a:bodyPr/>
                    <a:lstStyle/>
                    <a:p>
                      <a:pPr algn="l"/>
                      <a:r>
                        <a:rPr lang="hu-HU" sz="4000" dirty="0"/>
                        <a:t>Year 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hu-HU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527220"/>
                  </a:ext>
                </a:extLst>
              </a:tr>
              <a:tr h="1088434">
                <a:tc gridSpan="2">
                  <a:txBody>
                    <a:bodyPr/>
                    <a:lstStyle/>
                    <a:p>
                      <a:pPr algn="ctr"/>
                      <a:r>
                        <a:rPr lang="hu-HU" sz="4000" b="1" dirty="0">
                          <a:solidFill>
                            <a:schemeClr val="bg1"/>
                          </a:solidFill>
                        </a:rPr>
                        <a:t>Mid-</a:t>
                      </a:r>
                      <a:r>
                        <a:rPr lang="hu-HU" sz="4000" b="1" dirty="0" err="1">
                          <a:solidFill>
                            <a:schemeClr val="bg1"/>
                          </a:solidFill>
                        </a:rPr>
                        <a:t>term</a:t>
                      </a:r>
                      <a:r>
                        <a:rPr lang="hu-HU" sz="40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hu-HU" sz="4000" b="1" dirty="0" err="1">
                          <a:solidFill>
                            <a:schemeClr val="bg1"/>
                          </a:solidFill>
                        </a:rPr>
                        <a:t>Complex</a:t>
                      </a:r>
                      <a:r>
                        <a:rPr lang="hu-HU" sz="40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hu-HU" sz="4000" b="1" dirty="0" err="1">
                          <a:solidFill>
                            <a:schemeClr val="bg1"/>
                          </a:solidFill>
                        </a:rPr>
                        <a:t>Exam</a:t>
                      </a:r>
                      <a:r>
                        <a:rPr lang="hu-HU" sz="4000" b="1" dirty="0">
                          <a:solidFill>
                            <a:schemeClr val="bg1"/>
                          </a:solidFill>
                        </a:rPr>
                        <a:t> – </a:t>
                      </a:r>
                      <a:r>
                        <a:rPr lang="hu-HU" sz="4000" b="1" dirty="0" err="1">
                          <a:solidFill>
                            <a:schemeClr val="bg1"/>
                          </a:solidFill>
                        </a:rPr>
                        <a:t>Application</a:t>
                      </a:r>
                      <a:r>
                        <a:rPr lang="hu-HU" sz="40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hu-HU" sz="4000" b="1" dirty="0" err="1">
                          <a:solidFill>
                            <a:schemeClr val="bg1"/>
                          </a:solidFill>
                        </a:rPr>
                        <a:t>for</a:t>
                      </a:r>
                      <a:r>
                        <a:rPr lang="hu-HU" sz="40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hu-HU" sz="4000" b="1" dirty="0" err="1">
                          <a:solidFill>
                            <a:schemeClr val="bg1"/>
                          </a:solidFill>
                        </a:rPr>
                        <a:t>Complex</a:t>
                      </a:r>
                      <a:r>
                        <a:rPr lang="hu-HU" sz="40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hu-HU" sz="4000" b="1" dirty="0" err="1">
                          <a:solidFill>
                            <a:schemeClr val="bg1"/>
                          </a:solidFill>
                        </a:rPr>
                        <a:t>Exam</a:t>
                      </a:r>
                      <a:r>
                        <a:rPr lang="hu-HU" sz="40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hu-HU" sz="4000" b="1" dirty="0" err="1">
                          <a:solidFill>
                            <a:schemeClr val="bg1"/>
                          </a:solidFill>
                        </a:rPr>
                        <a:t>via</a:t>
                      </a:r>
                      <a:r>
                        <a:rPr lang="hu-HU" sz="4000" b="1" dirty="0">
                          <a:solidFill>
                            <a:schemeClr val="bg1"/>
                          </a:solidFill>
                        </a:rPr>
                        <a:t> NEPTUN!</a:t>
                      </a:r>
                    </a:p>
                  </a:txBody>
                  <a:tcPr>
                    <a:solidFill>
                      <a:srgbClr val="00764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543215"/>
                  </a:ext>
                </a:extLst>
              </a:tr>
              <a:tr h="984809">
                <a:tc>
                  <a:txBody>
                    <a:bodyPr/>
                    <a:lstStyle/>
                    <a:p>
                      <a:pPr algn="l"/>
                      <a:r>
                        <a:rPr lang="hu-HU" sz="4000" dirty="0"/>
                        <a:t>Year 3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hu-HU" sz="4000" dirty="0"/>
                        <a:t>Research and </a:t>
                      </a:r>
                      <a:r>
                        <a:rPr lang="hu-HU" sz="4000" dirty="0" err="1"/>
                        <a:t>dissertation</a:t>
                      </a:r>
                      <a:r>
                        <a:rPr lang="hu-HU" sz="4000" dirty="0"/>
                        <a:t> </a:t>
                      </a:r>
                      <a:r>
                        <a:rPr lang="hu-HU" sz="4000" dirty="0" err="1"/>
                        <a:t>phase</a:t>
                      </a:r>
                      <a:r>
                        <a:rPr lang="hu-HU" sz="4000" dirty="0"/>
                        <a:t>:</a:t>
                      </a: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hu-HU" sz="4000" dirty="0"/>
                        <a:t>Research</a:t>
                      </a:r>
                    </a:p>
                    <a:p>
                      <a:pPr marL="571500" indent="-571500" algn="l">
                        <a:buFont typeface="Arial" panose="020B0604020202020204" pitchFamily="34" charset="0"/>
                        <a:buChar char="•"/>
                      </a:pPr>
                      <a:r>
                        <a:rPr lang="hu-HU" sz="4000" dirty="0" err="1"/>
                        <a:t>Publications</a:t>
                      </a:r>
                      <a:endParaRPr lang="hu-HU" sz="4000" dirty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hu-HU" sz="4000" dirty="0"/>
                        <a:t>120-150 </a:t>
                      </a:r>
                      <a:r>
                        <a:rPr lang="hu-HU" sz="4000" dirty="0" err="1"/>
                        <a:t>credits</a:t>
                      </a:r>
                      <a:endParaRPr lang="hu-HU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439047"/>
                  </a:ext>
                </a:extLst>
              </a:tr>
              <a:tr h="984809">
                <a:tc>
                  <a:txBody>
                    <a:bodyPr/>
                    <a:lstStyle/>
                    <a:p>
                      <a:pPr algn="l"/>
                      <a:r>
                        <a:rPr lang="hu-HU" sz="4000" dirty="0"/>
                        <a:t>Year 4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hu-HU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859804"/>
                  </a:ext>
                </a:extLst>
              </a:tr>
              <a:tr h="984809">
                <a:tc gridSpan="2">
                  <a:txBody>
                    <a:bodyPr/>
                    <a:lstStyle/>
                    <a:p>
                      <a:pPr algn="ctr"/>
                      <a:r>
                        <a:rPr lang="hu-HU" sz="4000" dirty="0" err="1">
                          <a:solidFill>
                            <a:schemeClr val="bg1"/>
                          </a:solidFill>
                        </a:rPr>
                        <a:t>Final</a:t>
                      </a:r>
                      <a:r>
                        <a:rPr lang="hu-HU" sz="4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hu-HU" sz="4000" dirty="0" err="1">
                          <a:solidFill>
                            <a:schemeClr val="bg1"/>
                          </a:solidFill>
                        </a:rPr>
                        <a:t>certificate</a:t>
                      </a:r>
                      <a:r>
                        <a:rPr lang="hu-HU" sz="4000" dirty="0">
                          <a:solidFill>
                            <a:schemeClr val="bg1"/>
                          </a:solidFill>
                        </a:rPr>
                        <a:t> – 240 </a:t>
                      </a:r>
                      <a:r>
                        <a:rPr lang="hu-HU" sz="4000" dirty="0" err="1">
                          <a:solidFill>
                            <a:schemeClr val="bg1"/>
                          </a:solidFill>
                        </a:rPr>
                        <a:t>credits</a:t>
                      </a:r>
                      <a:r>
                        <a:rPr lang="hu-HU" sz="4000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hu-HU" sz="4000" dirty="0" err="1">
                          <a:solidFill>
                            <a:schemeClr val="bg1"/>
                          </a:solidFill>
                        </a:rPr>
                        <a:t>absolutorium</a:t>
                      </a:r>
                      <a:r>
                        <a:rPr lang="hu-HU" sz="400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  <a:p>
                      <a:pPr algn="ctr"/>
                      <a:r>
                        <a:rPr lang="hu-HU" sz="4000" dirty="0">
                          <a:solidFill>
                            <a:schemeClr val="bg1"/>
                          </a:solidFill>
                        </a:rPr>
                        <a:t>Home </a:t>
                      </a:r>
                      <a:r>
                        <a:rPr lang="hu-HU" sz="4000" dirty="0" err="1">
                          <a:solidFill>
                            <a:schemeClr val="bg1"/>
                          </a:solidFill>
                        </a:rPr>
                        <a:t>defense</a:t>
                      </a:r>
                      <a:endParaRPr lang="hu-HU" sz="4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AC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217660"/>
                  </a:ext>
                </a:extLst>
              </a:tr>
              <a:tr h="184116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hu-HU" sz="40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u-HU" sz="4000" b="1" dirty="0" err="1">
                          <a:solidFill>
                            <a:schemeClr val="bg1"/>
                          </a:solidFill>
                        </a:rPr>
                        <a:t>Final</a:t>
                      </a:r>
                      <a:r>
                        <a:rPr lang="hu-HU" sz="40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hu-HU" sz="4000" b="1" dirty="0" err="1">
                          <a:solidFill>
                            <a:schemeClr val="bg1"/>
                          </a:solidFill>
                        </a:rPr>
                        <a:t>defense</a:t>
                      </a:r>
                      <a:r>
                        <a:rPr lang="hu-HU" sz="4000" b="1" dirty="0">
                          <a:solidFill>
                            <a:schemeClr val="bg1"/>
                          </a:solidFill>
                        </a:rPr>
                        <a:t> – </a:t>
                      </a:r>
                      <a:r>
                        <a:rPr lang="hu-HU" sz="4000" b="1" dirty="0" err="1">
                          <a:solidFill>
                            <a:schemeClr val="bg1"/>
                          </a:solidFill>
                        </a:rPr>
                        <a:t>Application</a:t>
                      </a:r>
                      <a:r>
                        <a:rPr lang="hu-HU" sz="40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hu-HU" sz="4000" b="1" dirty="0" err="1">
                          <a:solidFill>
                            <a:schemeClr val="bg1"/>
                          </a:solidFill>
                        </a:rPr>
                        <a:t>for</a:t>
                      </a:r>
                      <a:r>
                        <a:rPr lang="hu-HU" sz="40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hu-HU" sz="4000" b="1" dirty="0" err="1">
                          <a:solidFill>
                            <a:schemeClr val="bg1"/>
                          </a:solidFill>
                        </a:rPr>
                        <a:t>final</a:t>
                      </a:r>
                      <a:r>
                        <a:rPr lang="hu-HU" sz="40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hu-HU" sz="4000" b="1" dirty="0" err="1">
                          <a:solidFill>
                            <a:schemeClr val="bg1"/>
                          </a:solidFill>
                        </a:rPr>
                        <a:t>defense</a:t>
                      </a:r>
                      <a:r>
                        <a:rPr lang="hu-HU" sz="40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hu-HU" sz="4000" b="1" dirty="0" err="1">
                          <a:solidFill>
                            <a:schemeClr val="bg1"/>
                          </a:solidFill>
                        </a:rPr>
                        <a:t>via</a:t>
                      </a:r>
                      <a:r>
                        <a:rPr lang="hu-HU" sz="4000" b="1" dirty="0">
                          <a:solidFill>
                            <a:schemeClr val="bg1"/>
                          </a:solidFill>
                        </a:rPr>
                        <a:t> NEPTUN!</a:t>
                      </a:r>
                    </a:p>
                  </a:txBody>
                  <a:tcPr>
                    <a:solidFill>
                      <a:srgbClr val="00764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533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0215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1"/>
          <p:cNvPicPr preferRelativeResize="0"/>
          <p:nvPr/>
        </p:nvPicPr>
        <p:blipFill rotWithShape="1">
          <a:blip r:embed="rId3">
            <a:alphaModFix/>
          </a:blip>
          <a:srcRect l="22208" t="-1" b="-1281"/>
          <a:stretch/>
        </p:blipFill>
        <p:spPr>
          <a:xfrm>
            <a:off x="-55638" y="-37310"/>
            <a:ext cx="16765662" cy="207088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1"/>
          <p:cNvSpPr/>
          <p:nvPr/>
        </p:nvSpPr>
        <p:spPr>
          <a:xfrm>
            <a:off x="16415180" y="2059255"/>
            <a:ext cx="7968820" cy="11665700"/>
          </a:xfrm>
          <a:prstGeom prst="rect">
            <a:avLst/>
          </a:prstGeom>
          <a:solidFill>
            <a:srgbClr val="E5F0ED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" name="Google Shape;152;p21"/>
          <p:cNvSpPr/>
          <p:nvPr/>
        </p:nvSpPr>
        <p:spPr>
          <a:xfrm>
            <a:off x="0" y="2040594"/>
            <a:ext cx="7968820" cy="11665700"/>
          </a:xfrm>
          <a:prstGeom prst="rect">
            <a:avLst/>
          </a:prstGeom>
          <a:solidFill>
            <a:srgbClr val="E5F0ED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3" name="Google Shape;153;p21"/>
          <p:cNvSpPr txBox="1"/>
          <p:nvPr/>
        </p:nvSpPr>
        <p:spPr>
          <a:xfrm>
            <a:off x="739863" y="3498918"/>
            <a:ext cx="6734948" cy="7550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algn="l"/>
            <a:r>
              <a:rPr lang="hu-HU" sz="4400" dirty="0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US" sz="4400" dirty="0" err="1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theor</a:t>
            </a:r>
            <a:r>
              <a:rPr lang="hu-HU" sz="4400" dirty="0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4400" dirty="0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tical exam part” </a:t>
            </a:r>
          </a:p>
          <a:p>
            <a:pPr algn="l"/>
            <a:r>
              <a:rPr lang="en-US" sz="4400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subjects, defined for the students </a:t>
            </a:r>
            <a:br>
              <a:rPr lang="en-US" sz="4400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4400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</a:t>
            </a:r>
            <a:r>
              <a:rPr lang="hu-HU" sz="4400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the list of courses)</a:t>
            </a:r>
          </a:p>
          <a:p>
            <a:pPr algn="l"/>
            <a:endParaRPr lang="en-US" sz="4400" dirty="0">
              <a:solidFill>
                <a:srgbClr val="0942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4400" dirty="0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„thesis related part”</a:t>
            </a:r>
          </a:p>
          <a:p>
            <a:pPr algn="l"/>
            <a:r>
              <a:rPr lang="en-US" sz="4400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4400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Scholars</a:t>
            </a:r>
            <a:r>
              <a:rPr lang="hu-HU" sz="4400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to report on the progress of literature review,  and project planning and initial research activities</a:t>
            </a:r>
          </a:p>
        </p:txBody>
      </p:sp>
      <p:sp>
        <p:nvSpPr>
          <p:cNvPr id="154" name="Google Shape;154;p21"/>
          <p:cNvSpPr txBox="1"/>
          <p:nvPr/>
        </p:nvSpPr>
        <p:spPr>
          <a:xfrm>
            <a:off x="16909189" y="3498918"/>
            <a:ext cx="6734948" cy="6258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457200" indent="-457200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  <a:latin typeface="Calibri Light" panose="020F0302020204030204" pitchFamily="34" charset="0"/>
              </a:rPr>
              <a:t>The 2 parts are evaluated individually </a:t>
            </a:r>
          </a:p>
          <a:p>
            <a:pPr marL="457200" indent="-457200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  <a:latin typeface="Calibri Light" panose="020F0302020204030204" pitchFamily="34" charset="0"/>
              </a:rPr>
              <a:t>Evaluation: passed / fail</a:t>
            </a:r>
          </a:p>
          <a:p>
            <a:pPr marL="457200" indent="-457200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  <a:latin typeface="Calibri Light" panose="020F0302020204030204" pitchFamily="34" charset="0"/>
              </a:rPr>
              <a:t>Descriptive  assessment will be issued on the spot</a:t>
            </a:r>
          </a:p>
          <a:p>
            <a:pPr marL="457200" indent="-457200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  <a:latin typeface="Calibri Light" panose="020F0302020204030204" pitchFamily="34" charset="0"/>
              </a:rPr>
              <a:t>Both parts have to be successful</a:t>
            </a:r>
          </a:p>
          <a:p>
            <a:pPr marL="457200" indent="-457200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  <a:latin typeface="Calibri Light" panose="020F0302020204030204" pitchFamily="34" charset="0"/>
              </a:rPr>
              <a:t>The </a:t>
            </a:r>
            <a:r>
              <a:rPr lang="en-US" sz="40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theor</a:t>
            </a:r>
            <a:r>
              <a:rPr lang="hu-HU" sz="40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exam</a:t>
            </a:r>
            <a:r>
              <a:rPr lang="hu-HU" sz="4000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Calibri Light" panose="020F0302020204030204" pitchFamily="34" charset="0"/>
              </a:rPr>
              <a:t>can be re</a:t>
            </a:r>
            <a:r>
              <a:rPr lang="hu-HU" sz="40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sit</a:t>
            </a:r>
            <a:r>
              <a:rPr lang="en-US" sz="4000" dirty="0">
                <a:solidFill>
                  <a:schemeClr val="tx1"/>
                </a:solidFill>
                <a:latin typeface="Calibri Light" panose="020F0302020204030204" pitchFamily="34" charset="0"/>
              </a:rPr>
              <a:t> once. If the </a:t>
            </a:r>
            <a:r>
              <a:rPr lang="hu-HU" sz="40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second</a:t>
            </a:r>
            <a:r>
              <a:rPr lang="hu-HU" sz="4000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hu-HU" sz="40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resit</a:t>
            </a:r>
            <a:r>
              <a:rPr lang="hu-HU" sz="4000" dirty="0">
                <a:solidFill>
                  <a:schemeClr val="tx1"/>
                </a:solidFill>
                <a:latin typeface="Calibri Light" panose="020F0302020204030204" pitchFamily="34" charset="0"/>
              </a:rPr>
              <a:t> f</a:t>
            </a:r>
            <a:r>
              <a:rPr lang="en-US" sz="4000" dirty="0">
                <a:solidFill>
                  <a:schemeClr val="tx1"/>
                </a:solidFill>
                <a:latin typeface="Calibri Light" panose="020F0302020204030204" pitchFamily="34" charset="0"/>
              </a:rPr>
              <a:t>ails the program</a:t>
            </a:r>
            <a:r>
              <a:rPr lang="hu-HU" sz="40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me</a:t>
            </a:r>
            <a:r>
              <a:rPr lang="en-US" sz="4000" dirty="0">
                <a:solidFill>
                  <a:schemeClr val="tx1"/>
                </a:solidFill>
                <a:latin typeface="Calibri Light" panose="020F0302020204030204" pitchFamily="34" charset="0"/>
              </a:rPr>
              <a:t> is terminated. </a:t>
            </a:r>
          </a:p>
        </p:txBody>
      </p:sp>
      <p:sp>
        <p:nvSpPr>
          <p:cNvPr id="155" name="Google Shape;155;p21"/>
          <p:cNvSpPr txBox="1"/>
          <p:nvPr/>
        </p:nvSpPr>
        <p:spPr>
          <a:xfrm>
            <a:off x="8824526" y="3498918"/>
            <a:ext cx="6734948" cy="6873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9422E"/>
                </a:solidFill>
                <a:latin typeface="Calibri Light" panose="020F0302020204030204" pitchFamily="34" charset="0"/>
              </a:rPr>
              <a:t>Registration required</a:t>
            </a:r>
            <a:r>
              <a:rPr lang="hu-HU" sz="4000" dirty="0">
                <a:solidFill>
                  <a:srgbClr val="09422E"/>
                </a:solidFill>
                <a:latin typeface="Calibri Light" panose="020F0302020204030204" pitchFamily="34" charset="0"/>
              </a:rPr>
              <a:t> (</a:t>
            </a:r>
            <a:r>
              <a:rPr lang="hu-HU" sz="4000" dirty="0" err="1">
                <a:solidFill>
                  <a:srgbClr val="09422E"/>
                </a:solidFill>
                <a:latin typeface="Calibri Light" panose="020F0302020204030204" pitchFamily="34" charset="0"/>
              </a:rPr>
              <a:t>via</a:t>
            </a:r>
            <a:r>
              <a:rPr lang="hu-HU" sz="4000" dirty="0">
                <a:solidFill>
                  <a:srgbClr val="09422E"/>
                </a:solidFill>
                <a:latin typeface="Calibri Light" panose="020F0302020204030204" pitchFamily="34" charset="0"/>
              </a:rPr>
              <a:t> Neptun)</a:t>
            </a:r>
            <a:endParaRPr lang="en-US" sz="4000" dirty="0">
              <a:solidFill>
                <a:srgbClr val="09422E"/>
              </a:solidFill>
              <a:latin typeface="Calibri Light" panose="020F03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9422E"/>
                </a:solidFill>
                <a:latin typeface="Calibri Light" panose="020F0302020204030204" pitchFamily="34" charset="0"/>
              </a:rPr>
              <a:t>Supervisor</a:t>
            </a:r>
            <a:r>
              <a:rPr lang="hu-HU" sz="4000" dirty="0">
                <a:solidFill>
                  <a:srgbClr val="09422E"/>
                </a:solidFill>
                <a:latin typeface="Calibri Light" panose="020F0302020204030204" pitchFamily="34" charset="0"/>
              </a:rPr>
              <a:t>’s</a:t>
            </a:r>
            <a:r>
              <a:rPr lang="en-US" sz="4000" dirty="0">
                <a:solidFill>
                  <a:srgbClr val="09422E"/>
                </a:solidFill>
                <a:latin typeface="Calibri Light" panose="020F0302020204030204" pitchFamily="34" charset="0"/>
              </a:rPr>
              <a:t> recommendation necessary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9422E"/>
                </a:solidFill>
                <a:latin typeface="Calibri Light" panose="020F0302020204030204" pitchFamily="34" charset="0"/>
              </a:rPr>
              <a:t>It is a public event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9422E"/>
                </a:solidFill>
                <a:latin typeface="Calibri Light" panose="020F0302020204030204" pitchFamily="34" charset="0"/>
              </a:rPr>
              <a:t>Exam Committee: </a:t>
            </a:r>
            <a:r>
              <a:rPr lang="hu-HU" sz="4000" dirty="0">
                <a:solidFill>
                  <a:srgbClr val="09422E"/>
                </a:solidFill>
                <a:latin typeface="Calibri Light" panose="020F0302020204030204" pitchFamily="34" charset="0"/>
              </a:rPr>
              <a:t>m</a:t>
            </a:r>
            <a:r>
              <a:rPr lang="en-US" sz="4000" dirty="0" err="1">
                <a:solidFill>
                  <a:srgbClr val="09422E"/>
                </a:solidFill>
                <a:latin typeface="Calibri Light" panose="020F0302020204030204" pitchFamily="34" charset="0"/>
              </a:rPr>
              <a:t>inimum</a:t>
            </a:r>
            <a:r>
              <a:rPr lang="en-US" sz="4000" dirty="0">
                <a:solidFill>
                  <a:srgbClr val="09422E"/>
                </a:solidFill>
                <a:latin typeface="Calibri Light" panose="020F0302020204030204" pitchFamily="34" charset="0"/>
              </a:rPr>
              <a:t> 3 members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9422E"/>
                </a:solidFill>
                <a:latin typeface="Calibri Light" panose="020F0302020204030204" pitchFamily="34" charset="0"/>
              </a:rPr>
              <a:t>The chair is a</a:t>
            </a:r>
            <a:r>
              <a:rPr lang="hu-HU" sz="4000" dirty="0">
                <a:solidFill>
                  <a:srgbClr val="09422E"/>
                </a:solidFill>
                <a:latin typeface="Calibri Light" panose="020F0302020204030204" pitchFamily="34" charset="0"/>
              </a:rPr>
              <a:t> </a:t>
            </a:r>
            <a:r>
              <a:rPr lang="en-US" sz="4000" dirty="0">
                <a:solidFill>
                  <a:srgbClr val="09422E"/>
                </a:solidFill>
                <a:latin typeface="Calibri Light" panose="020F0302020204030204" pitchFamily="34" charset="0"/>
              </a:rPr>
              <a:t>professor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9422E"/>
                </a:solidFill>
                <a:latin typeface="Calibri Light" panose="020F0302020204030204" pitchFamily="34" charset="0"/>
              </a:rPr>
              <a:t>All members hold PhD degree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9422E"/>
                </a:solidFill>
                <a:latin typeface="Calibri Light" panose="020F0302020204030204" pitchFamily="34" charset="0"/>
              </a:rPr>
              <a:t>Supervisor present, but not member, does not vote </a:t>
            </a:r>
          </a:p>
        </p:txBody>
      </p:sp>
      <p:sp>
        <p:nvSpPr>
          <p:cNvPr id="159" name="Google Shape;159;p21"/>
          <p:cNvSpPr txBox="1"/>
          <p:nvPr/>
        </p:nvSpPr>
        <p:spPr>
          <a:xfrm>
            <a:off x="971456" y="720189"/>
            <a:ext cx="11438258" cy="77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DFF"/>
              </a:buClr>
              <a:buSzPts val="3200"/>
              <a:buFont typeface="Helvetica Neue"/>
              <a:buNone/>
            </a:pPr>
            <a:r>
              <a:rPr lang="hu-H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</a:t>
            </a:r>
            <a:r>
              <a:rPr lang="hu-HU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</a:t>
            </a:r>
            <a:r>
              <a:rPr lang="hu-H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hu-HU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</a:t>
            </a:r>
            <a:r>
              <a:rPr lang="hu-H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hu-HU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</a:t>
            </a:r>
            <a:endParaRPr sz="4400" dirty="0">
              <a:solidFill>
                <a:schemeClr val="bg1"/>
              </a:solidFill>
            </a:endParaRPr>
          </a:p>
        </p:txBody>
      </p:sp>
      <p:pic>
        <p:nvPicPr>
          <p:cNvPr id="161" name="Google Shape;16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457222" y="-236164"/>
            <a:ext cx="4122952" cy="2622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0"/>
          <p:cNvPicPr preferRelativeResize="0"/>
          <p:nvPr/>
        </p:nvPicPr>
        <p:blipFill rotWithShape="1">
          <a:blip r:embed="rId3">
            <a:alphaModFix/>
          </a:blip>
          <a:srcRect l="22208" t="-1" b="-1281"/>
          <a:stretch/>
        </p:blipFill>
        <p:spPr>
          <a:xfrm>
            <a:off x="-55638" y="-37310"/>
            <a:ext cx="16765662" cy="207088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 txBox="1"/>
          <p:nvPr/>
        </p:nvSpPr>
        <p:spPr>
          <a:xfrm>
            <a:off x="886708" y="639057"/>
            <a:ext cx="14344744" cy="71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r>
              <a:rPr lang="hu-H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Terms</a:t>
            </a:r>
            <a:r>
              <a:rPr lang="hu-H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PhD </a:t>
            </a:r>
            <a:r>
              <a:rPr lang="hu-HU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degree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45" name="Google Shape;14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457222" y="-236164"/>
            <a:ext cx="4122952" cy="26221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0C67C977-35C3-48D0-8367-C5CE44D6A1E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206500" y="3062401"/>
            <a:ext cx="21971000" cy="8256012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successful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mid-</a:t>
            </a:r>
            <a:r>
              <a:rPr lang="hu-HU" b="1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</a:t>
            </a:r>
            <a:r>
              <a:rPr lang="hu-HU" b="1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u-HU" dirty="0">
              <a:solidFill>
                <a:srgbClr val="0942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240 </a:t>
            </a:r>
            <a:r>
              <a:rPr lang="hu-HU" b="1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  <a:endParaRPr lang="en-US" b="1" dirty="0">
              <a:solidFill>
                <a:srgbClr val="0942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obtaining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certificate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absolut</a:t>
            </a:r>
            <a:r>
              <a:rPr lang="hu-HU" b="1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b="1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rium</a:t>
            </a:r>
            <a:r>
              <a:rPr lang="en-US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documentation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scientific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according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DS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rules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b="1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publication</a:t>
            </a:r>
            <a:r>
              <a:rPr lang="hu-HU" b="1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Defending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thesis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hu-HU" b="1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defence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dirty="0">
              <a:solidFill>
                <a:srgbClr val="0942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2736"/>
      </p:ext>
    </p:extLst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569</Words>
  <Application>Microsoft Office PowerPoint</Application>
  <PresentationFormat>Egyéni</PresentationFormat>
  <Paragraphs>100</Paragraphs>
  <Slides>10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5" baseType="lpstr">
      <vt:lpstr>Arial</vt:lpstr>
      <vt:lpstr>Calibri Light</vt:lpstr>
      <vt:lpstr>Helvetica Neue</vt:lpstr>
      <vt:lpstr>Calibri</vt:lpstr>
      <vt:lpstr>21_BasicWhite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Tassy Zsuzsanna</dc:creator>
  <cp:lastModifiedBy>Simáné Dolányi Edit</cp:lastModifiedBy>
  <cp:revision>12</cp:revision>
  <dcterms:modified xsi:type="dcterms:W3CDTF">2024-08-26T09:02:48Z</dcterms:modified>
</cp:coreProperties>
</file>