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17"/>
  </p:notesMasterIdLst>
  <p:sldIdLst>
    <p:sldId id="256" r:id="rId2"/>
    <p:sldId id="257" r:id="rId3"/>
    <p:sldId id="264" r:id="rId4"/>
    <p:sldId id="273" r:id="rId5"/>
    <p:sldId id="259" r:id="rId6"/>
    <p:sldId id="274" r:id="rId7"/>
    <p:sldId id="265" r:id="rId8"/>
    <p:sldId id="271" r:id="rId9"/>
    <p:sldId id="266" r:id="rId10"/>
    <p:sldId id="270" r:id="rId11"/>
    <p:sldId id="272" r:id="rId12"/>
    <p:sldId id="267" r:id="rId13"/>
    <p:sldId id="260" r:id="rId14"/>
    <p:sldId id="268" r:id="rId15"/>
    <p:sldId id="269" r:id="rId16"/>
  </p:sldIdLst>
  <p:sldSz cx="24384000" cy="13716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Helvetica Neue" panose="020B0604020202020204" charset="0"/>
      <p:regular r:id="rId24"/>
      <p:bold r:id="rId25"/>
      <p:italic r:id="rId26"/>
      <p:boldItalic r:id="rId27"/>
    </p:embeddedFont>
    <p:embeddedFont>
      <p:font typeface="Poppins Bold" panose="020B0604020202020204" charset="-18"/>
      <p:bold r:id="rId28"/>
    </p:embeddedFont>
    <p:embeddedFont>
      <p:font typeface="Poppins Italic" panose="020B0604020202020204" charset="-18"/>
      <p: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4A"/>
    <a:srgbClr val="00AC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Világos stílus 2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Világos stílu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69822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81655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31958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4199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9853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2128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9428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6401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9650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8688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4953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body" idx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2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gállapítás">
  <p:cSld name="Megállapítá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gadhatatlan tény">
  <p:cSld name="Tagadhatatlan tén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2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dézet">
  <p:cSld name="Idéze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body" idx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2"/>
          </p:nvPr>
        </p:nvSpPr>
        <p:spPr>
          <a:xfrm>
            <a:off x="1753923" y="4939860"/>
            <a:ext cx="20876153" cy="383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énykép - hármas">
  <p:cSld name="Fénykép - hárma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>
            <a:spLocks noGrp="1"/>
          </p:cNvSpPr>
          <p:nvPr>
            <p:ph type="pic" idx="3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4"/>
          </p:nvPr>
        </p:nvSpPr>
        <p:spPr>
          <a:xfrm>
            <a:off x="-139700" y="495300"/>
            <a:ext cx="16611600" cy="12458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énykép">
  <p:cSld name="Fénykép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-1333500" y="-5524500"/>
            <a:ext cx="27051001" cy="21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 sz="1800" b="0"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>
  <p:cSld name="Üre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listajelek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pirend">
  <p:cSld name="Napirend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marL="1828800" lvl="3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marL="2286000" lvl="4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otó">
  <p:cSld name="Cím és fotó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>
            <a:spLocks noGrp="1"/>
          </p:cNvSpPr>
          <p:nvPr>
            <p:ph type="pic" idx="2"/>
          </p:nvPr>
        </p:nvSpPr>
        <p:spPr>
          <a:xfrm>
            <a:off x="-1155700" y="-1295400"/>
            <a:ext cx="26746199" cy="1601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ásik cím és fotó ">
  <p:cSld name="Másik cím és fotó 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>
            <a:spLocks noGrp="1"/>
          </p:cNvSpPr>
          <p:nvPr>
            <p:ph type="pic" idx="2"/>
          </p:nvPr>
        </p:nvSpPr>
        <p:spPr>
          <a:xfrm>
            <a:off x="10972800" y="-203200"/>
            <a:ext cx="12144836" cy="141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lsorolásjelek">
  <p:cSld name="Felsorolásjele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, listajelek és fénykép">
  <p:cSld name="Cím, listajelek és fénykép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>
            <a:spLocks noGrp="1"/>
          </p:cNvSpPr>
          <p:nvPr>
            <p:ph type="pic" idx="3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">
  <p:cSld name="Szakasz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>
  <p:cSld name="Csak cím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phd.uni-mate.hu/general-informatio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d.uni-mate.hu/student-id" TargetMode="External"/><Relationship Id="rId5" Type="http://schemas.openxmlformats.org/officeDocument/2006/relationships/hyperlink" Target="https://ed.uni-mate.hu/registration-form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emf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hyperlink" Target="https://www.facebook.com/SZIA-Agroecological-Garden-of-MATE-112538517117241/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6.png"/><Relationship Id="rId9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hd@uni-mate.hu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mailto:Nagyne.Kiszlinger.Henrietta@uni-mate.hu" TargetMode="External"/><Relationship Id="rId13" Type="http://schemas.openxmlformats.org/officeDocument/2006/relationships/hyperlink" Target="mailto:Veres.Aniko@uni-mate.hu" TargetMode="External"/><Relationship Id="rId18" Type="http://schemas.openxmlformats.org/officeDocument/2006/relationships/hyperlink" Target="mailto:Szekacs.Andras@uni-mate.hu" TargetMode="External"/><Relationship Id="rId26" Type="http://schemas.openxmlformats.org/officeDocument/2006/relationships/hyperlink" Target="mailto:Szabo.Kinga@uni-mate.hu" TargetMode="External"/><Relationship Id="rId3" Type="http://schemas.openxmlformats.org/officeDocument/2006/relationships/image" Target="../media/image5.png"/><Relationship Id="rId21" Type="http://schemas.openxmlformats.org/officeDocument/2006/relationships/hyperlink" Target="mailto:Bozo.Laszlo@uni-mate.hu" TargetMode="External"/><Relationship Id="rId7" Type="http://schemas.openxmlformats.org/officeDocument/2006/relationships/hyperlink" Target="mailto:Szabo.Andras@uni-mate.hu" TargetMode="External"/><Relationship Id="rId12" Type="http://schemas.openxmlformats.org/officeDocument/2006/relationships/hyperlink" Target="mailto:Kappel.Noemi@uni-mate.hu" TargetMode="External"/><Relationship Id="rId17" Type="http://schemas.openxmlformats.org/officeDocument/2006/relationships/hyperlink" Target="mailto:Balogh.Janos@uni-mate.hu" TargetMode="External"/><Relationship Id="rId25" Type="http://schemas.openxmlformats.org/officeDocument/2006/relationships/hyperlink" Target="mailto:Szente.Viktoria@uni-mate.hu" TargetMode="External"/><Relationship Id="rId2" Type="http://schemas.openxmlformats.org/officeDocument/2006/relationships/notesSlide" Target="../notesSlides/notesSlide8.xml"/><Relationship Id="rId16" Type="http://schemas.openxmlformats.org/officeDocument/2006/relationships/hyperlink" Target="mailto:Nagy.Zoltan@uni-mate.hu" TargetMode="External"/><Relationship Id="rId20" Type="http://schemas.openxmlformats.org/officeDocument/2006/relationships/hyperlink" Target="mailto:Cserhati.Matyas@uni-mate.hu" TargetMode="External"/><Relationship Id="rId29" Type="http://schemas.openxmlformats.org/officeDocument/2006/relationships/hyperlink" Target="mailto:Kaposzta.Jozsef@uni-mate.hu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Halasz.Julia@uni-mate.hu" TargetMode="External"/><Relationship Id="rId11" Type="http://schemas.openxmlformats.org/officeDocument/2006/relationships/hyperlink" Target="mailto:Zamborine.Nemeth.Eva@uni-mate.hu" TargetMode="External"/><Relationship Id="rId24" Type="http://schemas.openxmlformats.org/officeDocument/2006/relationships/hyperlink" Target="mailto:Seres.Istvan@uni-mate.hu" TargetMode="External"/><Relationship Id="rId5" Type="http://schemas.openxmlformats.org/officeDocument/2006/relationships/hyperlink" Target="mailto:Kovacs.Melinda@uni-mate.hu" TargetMode="External"/><Relationship Id="rId15" Type="http://schemas.openxmlformats.org/officeDocument/2006/relationships/hyperlink" Target="mailto:Varallyay.Eva@uni-mate.hu" TargetMode="External"/><Relationship Id="rId23" Type="http://schemas.openxmlformats.org/officeDocument/2006/relationships/hyperlink" Target="mailto:Kalacska.Gabor@uni-mate.hu" TargetMode="External"/><Relationship Id="rId28" Type="http://schemas.openxmlformats.org/officeDocument/2006/relationships/hyperlink" Target="mailto:Prihoda.Emese@uni-mate.hu" TargetMode="External"/><Relationship Id="rId10" Type="http://schemas.openxmlformats.org/officeDocument/2006/relationships/hyperlink" Target="mailto:Takacs.Krisztina@uni-mate.hu" TargetMode="External"/><Relationship Id="rId19" Type="http://schemas.openxmlformats.org/officeDocument/2006/relationships/hyperlink" Target="mailto:Gulyas.Miklos@uni-mate.hu" TargetMode="External"/><Relationship Id="rId4" Type="http://schemas.openxmlformats.org/officeDocument/2006/relationships/image" Target="../media/image6.png"/><Relationship Id="rId9" Type="http://schemas.openxmlformats.org/officeDocument/2006/relationships/hyperlink" Target="mailto:Kisko.Gabriella@uni-mate.hu" TargetMode="External"/><Relationship Id="rId14" Type="http://schemas.openxmlformats.org/officeDocument/2006/relationships/hyperlink" Target="mailto:Micheli.Erika@uni-mate.hu" TargetMode="External"/><Relationship Id="rId22" Type="http://schemas.openxmlformats.org/officeDocument/2006/relationships/hyperlink" Target="mailto:Sallay.Agnes@uni-mate.hu" TargetMode="External"/><Relationship Id="rId27" Type="http://schemas.openxmlformats.org/officeDocument/2006/relationships/hyperlink" Target="mailto:Farkasne.Fekete.Maria@uni-mate.hu" TargetMode="External"/><Relationship Id="rId30" Type="http://schemas.openxmlformats.org/officeDocument/2006/relationships/hyperlink" Target="mailto:Nemedine.Kollar.Kitti@uni-mate.hu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hd.uni-mate.hu/regulations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ktori.hu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hd.uni-mate.hu/" TargetMode="External"/><Relationship Id="rId10" Type="http://schemas.openxmlformats.org/officeDocument/2006/relationships/hyperlink" Target="mailto:elearning@uni-mate.hu" TargetMode="External"/><Relationship Id="rId4" Type="http://schemas.openxmlformats.org/officeDocument/2006/relationships/hyperlink" Target="https://en.uni-mate.hu/" TargetMode="External"/><Relationship Id="rId9" Type="http://schemas.openxmlformats.org/officeDocument/2006/relationships/hyperlink" Target="mailto:neptun@uni-mate.h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7"/>
          <p:cNvGrpSpPr/>
          <p:nvPr/>
        </p:nvGrpSpPr>
        <p:grpSpPr>
          <a:xfrm>
            <a:off x="-29497" y="2044615"/>
            <a:ext cx="18134255" cy="9988689"/>
            <a:chOff x="-29497" y="2044615"/>
            <a:chExt cx="18134255" cy="9988689"/>
          </a:xfrm>
        </p:grpSpPr>
        <p:sp>
          <p:nvSpPr>
            <p:cNvPr id="77" name="Google Shape;77;p17"/>
            <p:cNvSpPr/>
            <p:nvPr/>
          </p:nvSpPr>
          <p:spPr>
            <a:xfrm>
              <a:off x="-29497" y="2044615"/>
              <a:ext cx="11453578" cy="9988688"/>
            </a:xfrm>
            <a:custGeom>
              <a:avLst/>
              <a:gdLst/>
              <a:ahLst/>
              <a:cxnLst/>
              <a:rect l="l" t="t" r="r" b="b"/>
              <a:pathLst>
                <a:path w="23757" h="21600" extrusionOk="0">
                  <a:moveTo>
                    <a:pt x="0" y="0"/>
                  </a:moveTo>
                  <a:lnTo>
                    <a:pt x="21263" y="0"/>
                  </a:lnTo>
                  <a:cubicBezTo>
                    <a:pt x="21485" y="3363"/>
                    <a:pt x="23757" y="7063"/>
                    <a:pt x="23757" y="10812"/>
                  </a:cubicBezTo>
                  <a:cubicBezTo>
                    <a:pt x="23756" y="14554"/>
                    <a:pt x="21484" y="18244"/>
                    <a:pt x="21263" y="21600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78" name="Google Shape;78;p17"/>
            <p:cNvSpPr/>
            <p:nvPr/>
          </p:nvSpPr>
          <p:spPr>
            <a:xfrm>
              <a:off x="9003666" y="6723760"/>
              <a:ext cx="4145906" cy="5309544"/>
            </a:xfrm>
            <a:custGeom>
              <a:avLst/>
              <a:gdLst/>
              <a:ahLst/>
              <a:cxnLst/>
              <a:rect l="l" t="t" r="r" b="b"/>
              <a:pathLst>
                <a:path w="21978" h="21648" extrusionOk="0">
                  <a:moveTo>
                    <a:pt x="12418" y="45"/>
                  </a:moveTo>
                  <a:lnTo>
                    <a:pt x="0" y="21648"/>
                  </a:lnTo>
                  <a:lnTo>
                    <a:pt x="10222" y="21642"/>
                  </a:lnTo>
                  <a:lnTo>
                    <a:pt x="21978" y="0"/>
                  </a:lnTo>
                  <a:lnTo>
                    <a:pt x="12418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79" name="Google Shape;79;p17"/>
            <p:cNvSpPr/>
            <p:nvPr/>
          </p:nvSpPr>
          <p:spPr>
            <a:xfrm flipH="1">
              <a:off x="9377212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0" name="Google Shape;80;p17"/>
            <p:cNvSpPr/>
            <p:nvPr/>
          </p:nvSpPr>
          <p:spPr>
            <a:xfrm>
              <a:off x="11552197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1" name="Google Shape;81;p17"/>
            <p:cNvSpPr/>
            <p:nvPr/>
          </p:nvSpPr>
          <p:spPr>
            <a:xfrm flipH="1">
              <a:off x="11854443" y="2044615"/>
              <a:ext cx="3779756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2" name="Google Shape;82;p17"/>
            <p:cNvSpPr/>
            <p:nvPr/>
          </p:nvSpPr>
          <p:spPr>
            <a:xfrm>
              <a:off x="14022763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3" name="Google Shape;83;p17"/>
            <p:cNvSpPr/>
            <p:nvPr/>
          </p:nvSpPr>
          <p:spPr>
            <a:xfrm flipH="1">
              <a:off x="14325003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id="84" name="Google Shape;84;p17" descr="MATE_2021_green_Rajztábla 1.jpg"/>
          <p:cNvPicPr preferRelativeResize="0"/>
          <p:nvPr/>
        </p:nvPicPr>
        <p:blipFill rotWithShape="1">
          <a:blip r:embed="rId3">
            <a:alphaModFix/>
          </a:blip>
          <a:srcRect l="15451" t="22853" r="15451" b="22852"/>
          <a:stretch/>
        </p:blipFill>
        <p:spPr>
          <a:xfrm>
            <a:off x="18423041" y="5590579"/>
            <a:ext cx="5067811" cy="253502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1545263" y="3086273"/>
            <a:ext cx="10659622" cy="5027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8000"/>
              <a:buFont typeface="Helvetica Neue"/>
              <a:buNone/>
            </a:pPr>
            <a:r>
              <a:rPr lang="hu-HU" sz="8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 </a:t>
            </a:r>
            <a:r>
              <a:rPr lang="hu-HU" sz="8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information</a:t>
            </a:r>
            <a:r>
              <a:rPr lang="hu-HU" sz="8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8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</a:t>
            </a:r>
            <a:r>
              <a:rPr lang="hu-HU" sz="8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8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doctoral</a:t>
            </a:r>
            <a:r>
              <a:rPr lang="hu-HU" sz="8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8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studies</a:t>
            </a:r>
            <a:endParaRPr lang="hu-HU" sz="8000" b="1" dirty="0">
              <a:solidFill>
                <a:srgbClr val="FEFD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8000"/>
              <a:buFont typeface="Helvetica Neue"/>
              <a:buNone/>
            </a:pPr>
            <a:r>
              <a:rPr lang="hu-HU" sz="8000" b="1" dirty="0">
                <a:solidFill>
                  <a:srgbClr val="FEFDFF"/>
                </a:solidFill>
                <a:latin typeface="Helvetica Neue"/>
                <a:sym typeface="Helvetica Neue"/>
              </a:rPr>
              <a:t>Gödöllő and Buda Campus</a:t>
            </a:r>
            <a:endParaRPr lang="hu-HU" dirty="0"/>
          </a:p>
        </p:txBody>
      </p:sp>
      <p:sp>
        <p:nvSpPr>
          <p:cNvPr id="86" name="Google Shape;86;p17"/>
          <p:cNvSpPr txBox="1"/>
          <p:nvPr/>
        </p:nvSpPr>
        <p:spPr>
          <a:xfrm>
            <a:off x="1545263" y="9154164"/>
            <a:ext cx="10659622" cy="68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800"/>
              <a:buFont typeface="Helvetica Neue"/>
              <a:buNone/>
            </a:pPr>
            <a:r>
              <a:rPr lang="hu-HU" sz="3800" b="1" dirty="0" err="1">
                <a:solidFill>
                  <a:srgbClr val="FEFDFF"/>
                </a:solidFill>
                <a:latin typeface="Helvetica Neue"/>
                <a:sym typeface="Helvetica Neue"/>
              </a:rPr>
              <a:t>September</a:t>
            </a:r>
            <a:r>
              <a:rPr lang="hu-HU" sz="3800" b="1" dirty="0">
                <a:solidFill>
                  <a:srgbClr val="FEFDFF"/>
                </a:solidFill>
                <a:latin typeface="Helvetica Neue"/>
                <a:sym typeface="Helvetica Neue"/>
              </a:rPr>
              <a:t>, 2026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886708" y="639057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Key </a:t>
            </a: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Information</a:t>
            </a:r>
            <a:r>
              <a:rPr lang="hu-HU" sz="4000" b="1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about</a:t>
            </a:r>
            <a:r>
              <a:rPr lang="hu-HU" sz="4000" b="1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PhD </a:t>
            </a: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studies</a:t>
            </a:r>
            <a:endParaRPr lang="hu-HU" sz="4000" b="1" i="0" u="none" strike="noStrike" cap="none" dirty="0">
              <a:solidFill>
                <a:srgbClr val="FEFD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zöveg helye 2">
            <a:extLst>
              <a:ext uri="{FF2B5EF4-FFF2-40B4-BE49-F238E27FC236}">
                <a16:creationId xmlns:a16="http://schemas.microsoft.com/office/drawing/2014/main" id="{131AD434-8E4B-4225-916B-F72F13162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6708" y="2396646"/>
            <a:ext cx="21971000" cy="8256012"/>
          </a:xfrm>
        </p:spPr>
        <p:txBody>
          <a:bodyPr/>
          <a:lstStyle/>
          <a:p>
            <a:r>
              <a:rPr lang="hu-HU" dirty="0" err="1"/>
              <a:t>Enrollment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doctoral</a:t>
            </a:r>
            <a:r>
              <a:rPr lang="hu-HU" dirty="0"/>
              <a:t> </a:t>
            </a:r>
            <a:r>
              <a:rPr lang="hu-HU" dirty="0" err="1"/>
              <a:t>training</a:t>
            </a:r>
            <a:r>
              <a:rPr lang="hu-HU" dirty="0"/>
              <a:t>: </a:t>
            </a:r>
            <a:r>
              <a:rPr lang="hu-HU" dirty="0">
                <a:hlinkClick r:id="rId5"/>
              </a:rPr>
              <a:t>https://ed.uni-mate.hu/registration-form</a:t>
            </a:r>
            <a:r>
              <a:rPr lang="hu-HU" dirty="0"/>
              <a:t> </a:t>
            </a:r>
          </a:p>
          <a:p>
            <a:r>
              <a:rPr lang="hu-HU" dirty="0" err="1"/>
              <a:t>Request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student</a:t>
            </a:r>
            <a:r>
              <a:rPr lang="hu-HU" dirty="0"/>
              <a:t> ID: </a:t>
            </a:r>
            <a:r>
              <a:rPr lang="hu-HU" dirty="0">
                <a:hlinkClick r:id="rId6"/>
              </a:rPr>
              <a:t>https://ed.uni-mate.hu/student-id</a:t>
            </a:r>
            <a:r>
              <a:rPr lang="hu-HU" dirty="0"/>
              <a:t> (</a:t>
            </a:r>
            <a:r>
              <a:rPr lang="hu-HU" dirty="0" err="1"/>
              <a:t>next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)</a:t>
            </a:r>
          </a:p>
          <a:p>
            <a:r>
              <a:rPr lang="hu-HU" dirty="0" err="1"/>
              <a:t>Subject</a:t>
            </a:r>
            <a:r>
              <a:rPr lang="hu-HU" dirty="0"/>
              <a:t> </a:t>
            </a:r>
            <a:r>
              <a:rPr lang="hu-HU" dirty="0" err="1"/>
              <a:t>registration</a:t>
            </a:r>
            <a:r>
              <a:rPr lang="hu-HU" dirty="0"/>
              <a:t> in NEPTUN:</a:t>
            </a:r>
          </a:p>
          <a:p>
            <a:pPr lvl="4"/>
            <a:r>
              <a:rPr lang="en-US" dirty="0"/>
              <a:t>Fall semester: 1st September - 31st December</a:t>
            </a:r>
          </a:p>
          <a:p>
            <a:pPr lvl="4"/>
            <a:r>
              <a:rPr lang="en-US" dirty="0"/>
              <a:t>Spring semester: 1st February - 31st May</a:t>
            </a:r>
            <a:endParaRPr lang="hu-HU" dirty="0"/>
          </a:p>
          <a:p>
            <a:r>
              <a:rPr lang="hu-HU" dirty="0" err="1"/>
              <a:t>Application</a:t>
            </a:r>
            <a:r>
              <a:rPr lang="hu-HU" dirty="0"/>
              <a:t> </a:t>
            </a:r>
            <a:r>
              <a:rPr lang="hu-HU" dirty="0" err="1"/>
              <a:t>periods</a:t>
            </a:r>
            <a:r>
              <a:rPr lang="hu-HU" dirty="0"/>
              <a:t> (</a:t>
            </a:r>
            <a:r>
              <a:rPr lang="hu-HU" dirty="0" err="1"/>
              <a:t>complex</a:t>
            </a:r>
            <a:r>
              <a:rPr lang="hu-HU" dirty="0"/>
              <a:t> </a:t>
            </a:r>
            <a:r>
              <a:rPr lang="hu-HU" dirty="0" err="1"/>
              <a:t>exam</a:t>
            </a:r>
            <a:r>
              <a:rPr lang="hu-HU" dirty="0"/>
              <a:t>, </a:t>
            </a:r>
            <a:r>
              <a:rPr lang="hu-HU" dirty="0" err="1"/>
              <a:t>final</a:t>
            </a:r>
            <a:r>
              <a:rPr lang="hu-HU" dirty="0"/>
              <a:t> </a:t>
            </a:r>
            <a:r>
              <a:rPr lang="hu-HU" dirty="0" err="1"/>
              <a:t>defense</a:t>
            </a:r>
            <a:r>
              <a:rPr lang="hu-HU" dirty="0"/>
              <a:t>): </a:t>
            </a:r>
            <a:r>
              <a:rPr lang="hu-HU" dirty="0">
                <a:hlinkClick r:id="rId7"/>
              </a:rPr>
              <a:t>https://phd.uni-mate.hu/general-information</a:t>
            </a:r>
            <a:r>
              <a:rPr lang="hu-HU" dirty="0"/>
              <a:t> </a:t>
            </a:r>
            <a:endParaRPr lang="en-US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74535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886708" y="639057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Student</a:t>
            </a:r>
            <a:r>
              <a:rPr lang="hu-HU" sz="4000" b="1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ID</a:t>
            </a:r>
            <a:endParaRPr lang="hu-HU" sz="4000" b="1" i="0" u="none" strike="noStrike" cap="none" dirty="0">
              <a:solidFill>
                <a:srgbClr val="FEFD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zöveg helye 2">
            <a:extLst>
              <a:ext uri="{FF2B5EF4-FFF2-40B4-BE49-F238E27FC236}">
                <a16:creationId xmlns:a16="http://schemas.microsoft.com/office/drawing/2014/main" id="{131AD434-8E4B-4225-916B-F72F13162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6708" y="2396645"/>
            <a:ext cx="14095384" cy="10826985"/>
          </a:xfrm>
        </p:spPr>
        <p:txBody>
          <a:bodyPr>
            <a:normAutofit/>
          </a:bodyPr>
          <a:lstStyle/>
          <a:p>
            <a:pPr algn="l"/>
            <a:endParaRPr lang="hu-HU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602361" indent="-514350">
              <a:buFont typeface="+mj-lt"/>
              <a:buAutoNum type="arabicPeriod"/>
            </a:pPr>
            <a:r>
              <a:rPr lang="hu-HU" sz="32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Get</a:t>
            </a:r>
            <a:r>
              <a:rPr lang="hu-HU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32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Student</a:t>
            </a:r>
            <a:r>
              <a:rPr lang="hu-H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Status </a:t>
            </a:r>
            <a:r>
              <a:rPr lang="hu-HU" sz="32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Certificate</a:t>
            </a:r>
            <a:r>
              <a:rPr lang="hu-H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32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hu-HU" sz="320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from</a:t>
            </a:r>
            <a:r>
              <a:rPr lang="hu-HU" sz="32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320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Registrar’s</a:t>
            </a:r>
            <a:r>
              <a:rPr lang="hu-HU" sz="32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320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office</a:t>
            </a:r>
            <a:r>
              <a:rPr lang="hu-HU" sz="32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hu-HU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602361" indent="-514350">
              <a:buFont typeface="+mj-lt"/>
              <a:buAutoNum type="arabicPeriod"/>
            </a:pPr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Go to</a:t>
            </a:r>
            <a:r>
              <a:rPr lang="hu-HU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Government’s</a:t>
            </a:r>
            <a:r>
              <a:rPr lang="hu-HU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Office: </a:t>
            </a:r>
            <a:r>
              <a:rPr lang="en-US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NEK data sheet-&gt; NEK code</a:t>
            </a:r>
            <a:r>
              <a:rPr lang="hu-H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hu-HU" sz="32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pic</a:t>
            </a:r>
            <a:r>
              <a:rPr lang="hu-HU" sz="3200" b="1" dirty="0">
                <a:latin typeface="Arial" panose="020B0604020202020204" pitchFamily="34" charset="0"/>
              </a:rPr>
              <a:t> 1 -&gt;)</a:t>
            </a:r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lvl="3"/>
            <a:r>
              <a:rPr lang="hu-HU" sz="3200" b="1" i="0" u="none" strike="noStrike" baseline="0" dirty="0" err="1">
                <a:solidFill>
                  <a:srgbClr val="323232"/>
                </a:solidFill>
                <a:latin typeface="Arial" panose="020B0604020202020204" pitchFamily="34" charset="0"/>
              </a:rPr>
              <a:t>Required</a:t>
            </a:r>
            <a:r>
              <a:rPr lang="hu-HU" sz="3200" b="1" i="0" u="none" strike="noStrike" baseline="0" dirty="0">
                <a:solidFill>
                  <a:srgbClr val="323232"/>
                </a:solidFill>
                <a:latin typeface="Arial" panose="020B0604020202020204" pitchFamily="34" charset="0"/>
              </a:rPr>
              <a:t> </a:t>
            </a:r>
            <a:r>
              <a:rPr lang="hu-HU" sz="3200" b="1" i="0" u="none" strike="noStrike" baseline="0" dirty="0" err="1">
                <a:solidFill>
                  <a:srgbClr val="323232"/>
                </a:solidFill>
                <a:latin typeface="Arial" panose="020B0604020202020204" pitchFamily="34" charset="0"/>
              </a:rPr>
              <a:t>documents</a:t>
            </a:r>
            <a:r>
              <a:rPr lang="hu-HU" sz="3200" b="0" i="0" u="none" strike="noStrike" baseline="0" dirty="0">
                <a:solidFill>
                  <a:srgbClr val="323232"/>
                </a:solidFill>
                <a:latin typeface="Arial" panose="020B0604020202020204" pitchFamily="34" charset="0"/>
              </a:rPr>
              <a:t>:</a:t>
            </a:r>
          </a:p>
          <a:p>
            <a:pPr lvl="5"/>
            <a:r>
              <a:rPr lang="hu-HU" sz="3200" b="0" i="0" u="none" strike="noStrike" baseline="0" dirty="0" err="1">
                <a:solidFill>
                  <a:srgbClr val="323232"/>
                </a:solidFill>
                <a:latin typeface="Arial" panose="020B0604020202020204" pitchFamily="34" charset="0"/>
              </a:rPr>
              <a:t>Passport</a:t>
            </a:r>
            <a:r>
              <a:rPr lang="hu-HU" sz="3200" b="0" i="0" u="none" strike="noStrike" baseline="0" dirty="0">
                <a:solidFill>
                  <a:srgbClr val="323232"/>
                </a:solidFill>
                <a:latin typeface="Arial" panose="020B0604020202020204" pitchFamily="34" charset="0"/>
              </a:rPr>
              <a:t>/ </a:t>
            </a:r>
            <a:r>
              <a:rPr lang="hu-HU" sz="3200" b="0" i="0" u="none" strike="noStrike" baseline="0" dirty="0" err="1">
                <a:solidFill>
                  <a:srgbClr val="323232"/>
                </a:solidFill>
                <a:latin typeface="Arial" panose="020B0604020202020204" pitchFamily="34" charset="0"/>
              </a:rPr>
              <a:t>national</a:t>
            </a:r>
            <a:r>
              <a:rPr lang="hu-HU" sz="3200" b="0" i="0" u="none" strike="noStrike" baseline="0" dirty="0">
                <a:solidFill>
                  <a:srgbClr val="323232"/>
                </a:solidFill>
                <a:latin typeface="Arial" panose="020B0604020202020204" pitchFamily="34" charset="0"/>
              </a:rPr>
              <a:t> ID</a:t>
            </a:r>
          </a:p>
          <a:p>
            <a:pPr lvl="5"/>
            <a:r>
              <a:rPr lang="en-US" sz="3200" b="0" i="0" u="none" strike="noStrike" baseline="0" dirty="0">
                <a:solidFill>
                  <a:srgbClr val="323232"/>
                </a:solidFill>
                <a:latin typeface="Arial" panose="020B0604020202020204" pitchFamily="34" charset="0"/>
              </a:rPr>
              <a:t>student status certificate (in Hungarian!)</a:t>
            </a:r>
          </a:p>
          <a:p>
            <a:pPr marL="602361" indent="-514350">
              <a:buFont typeface="+mj-lt"/>
              <a:buAutoNum type="arabicPeriod"/>
            </a:pPr>
            <a:r>
              <a:rPr lang="en-US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Upload</a:t>
            </a:r>
            <a:r>
              <a:rPr lang="hu-H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NEK data sheet</a:t>
            </a:r>
            <a:r>
              <a:rPr lang="hu-H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into Neptun</a:t>
            </a:r>
            <a:r>
              <a:rPr lang="hu-H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hu-HU" sz="32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pic</a:t>
            </a:r>
            <a:r>
              <a:rPr lang="hu-HU" sz="3200" b="1" dirty="0">
                <a:latin typeface="Arial" panose="020B0604020202020204" pitchFamily="34" charset="0"/>
              </a:rPr>
              <a:t> 2 -&gt;)</a:t>
            </a:r>
            <a:endParaRPr lang="en-US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602361" indent="-514350">
              <a:buFont typeface="+mj-lt"/>
              <a:buAutoNum type="arabicPeriod"/>
            </a:pPr>
            <a:r>
              <a:rPr lang="hu-HU" sz="32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Submit</a:t>
            </a:r>
            <a:r>
              <a:rPr lang="hu-H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32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application</a:t>
            </a:r>
            <a:r>
              <a:rPr lang="hu-H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in Neptun</a:t>
            </a:r>
            <a:endParaRPr lang="hu-HU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602361" indent="-514350">
              <a:buFont typeface="+mj-lt"/>
              <a:buAutoNum type="arabicPeriod"/>
            </a:pPr>
            <a:r>
              <a:rPr lang="hu-HU" sz="32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Ask</a:t>
            </a:r>
            <a:r>
              <a:rPr lang="hu-H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32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for</a:t>
            </a:r>
            <a:r>
              <a:rPr lang="hu-H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32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Temporary</a:t>
            </a:r>
            <a:r>
              <a:rPr lang="hu-H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32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Student</a:t>
            </a:r>
            <a:r>
              <a:rPr lang="hu-H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ID</a:t>
            </a:r>
            <a:endParaRPr lang="hu-HU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A88B9AE-1567-47D7-95EB-C2C5CDE20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47973" y="2251538"/>
            <a:ext cx="8369495" cy="3673278"/>
          </a:xfrm>
          <a:prstGeom prst="rect">
            <a:avLst/>
          </a:prstGeom>
        </p:spPr>
      </p:pic>
      <p:pic>
        <p:nvPicPr>
          <p:cNvPr id="1026" name="Picture 2" descr="Nem érhető el leírás a fényképhez.">
            <a:extLst>
              <a:ext uri="{FF2B5EF4-FFF2-40B4-BE49-F238E27FC236}">
                <a16:creationId xmlns:a16="http://schemas.microsoft.com/office/drawing/2014/main" id="{51C7DA4B-1916-4864-A10A-2C0D277C0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8175" y="6114529"/>
            <a:ext cx="5569195" cy="710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C218FF30-3194-4FF4-80B2-53B021EFE8B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603" t="12123" r="14191" b="13535"/>
          <a:stretch/>
        </p:blipFill>
        <p:spPr>
          <a:xfrm>
            <a:off x="19072593" y="7133227"/>
            <a:ext cx="4424699" cy="461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15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886708" y="639057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Structure</a:t>
            </a:r>
            <a:r>
              <a:rPr lang="hu-HU" sz="4000" b="1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of PhD </a:t>
            </a: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programme</a:t>
            </a:r>
            <a:endParaRPr lang="hu-HU" sz="4000" b="1" i="0" u="none" strike="noStrike" cap="none" dirty="0">
              <a:solidFill>
                <a:srgbClr val="FEFD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áblázat 2">
            <a:extLst>
              <a:ext uri="{FF2B5EF4-FFF2-40B4-BE49-F238E27FC236}">
                <a16:creationId xmlns:a16="http://schemas.microsoft.com/office/drawing/2014/main" id="{3AE39116-6BD7-4CDE-8504-B47DD87029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836695"/>
              </p:ext>
            </p:extLst>
          </p:nvPr>
        </p:nvGraphicFramePr>
        <p:xfrm>
          <a:off x="2702413" y="2496269"/>
          <a:ext cx="18979174" cy="105191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74837">
                  <a:extLst>
                    <a:ext uri="{9D8B030D-6E8A-4147-A177-3AD203B41FA5}">
                      <a16:colId xmlns:a16="http://schemas.microsoft.com/office/drawing/2014/main" val="516193150"/>
                    </a:ext>
                  </a:extLst>
                </a:gridCol>
                <a:gridCol w="13204337">
                  <a:extLst>
                    <a:ext uri="{9D8B030D-6E8A-4147-A177-3AD203B41FA5}">
                      <a16:colId xmlns:a16="http://schemas.microsoft.com/office/drawing/2014/main" val="988453216"/>
                    </a:ext>
                  </a:extLst>
                </a:gridCol>
              </a:tblGrid>
              <a:tr h="984809">
                <a:tc>
                  <a:txBody>
                    <a:bodyPr/>
                    <a:lstStyle/>
                    <a:p>
                      <a:pPr algn="l"/>
                      <a:r>
                        <a:rPr lang="hu-HU" sz="4000" dirty="0"/>
                        <a:t>Year 1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hu-HU" sz="4000" dirty="0" err="1"/>
                        <a:t>Study</a:t>
                      </a:r>
                      <a:r>
                        <a:rPr lang="hu-HU" sz="4000" dirty="0"/>
                        <a:t> and </a:t>
                      </a:r>
                      <a:r>
                        <a:rPr lang="hu-HU" sz="4000" dirty="0" err="1"/>
                        <a:t>reseach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phase</a:t>
                      </a:r>
                      <a:r>
                        <a:rPr lang="hu-HU" sz="4000" dirty="0"/>
                        <a:t>:</a:t>
                      </a:r>
                    </a:p>
                    <a:p>
                      <a:pPr marL="742950" indent="-742950" algn="l">
                        <a:buFont typeface="Arial" panose="020B0604020202020204" pitchFamily="34" charset="0"/>
                        <a:buChar char="•"/>
                      </a:pPr>
                      <a:r>
                        <a:rPr lang="hu-HU" sz="4000" dirty="0" err="1"/>
                        <a:t>Courses</a:t>
                      </a:r>
                      <a:endParaRPr lang="hu-HU" sz="4000" dirty="0"/>
                    </a:p>
                    <a:p>
                      <a:pPr marL="742950" indent="-742950" algn="l">
                        <a:buFont typeface="Arial" panose="020B0604020202020204" pitchFamily="34" charset="0"/>
                        <a:buChar char="•"/>
                      </a:pPr>
                      <a:r>
                        <a:rPr lang="hu-HU" sz="4000" dirty="0" err="1"/>
                        <a:t>Literature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review</a:t>
                      </a:r>
                      <a:endParaRPr lang="hu-HU" sz="4000" dirty="0"/>
                    </a:p>
                    <a:p>
                      <a:pPr marL="742950" indent="-742950" algn="l">
                        <a:buFont typeface="Arial" panose="020B0604020202020204" pitchFamily="34" charset="0"/>
                        <a:buChar char="•"/>
                      </a:pPr>
                      <a:r>
                        <a:rPr lang="hu-HU" sz="4000" dirty="0"/>
                        <a:t>Research</a:t>
                      </a:r>
                    </a:p>
                    <a:p>
                      <a:pPr marL="742950" indent="-742950" algn="l">
                        <a:buFont typeface="Arial" panose="020B0604020202020204" pitchFamily="34" charset="0"/>
                        <a:buChar char="•"/>
                      </a:pPr>
                      <a:r>
                        <a:rPr lang="hu-HU" sz="4000" dirty="0" err="1"/>
                        <a:t>Development</a:t>
                      </a:r>
                      <a:r>
                        <a:rPr lang="hu-HU" sz="4000" dirty="0"/>
                        <a:t> of </a:t>
                      </a:r>
                      <a:r>
                        <a:rPr lang="hu-HU" sz="4000" dirty="0" err="1"/>
                        <a:t>final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research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work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plan</a:t>
                      </a:r>
                      <a:endParaRPr lang="hu-HU" sz="400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hu-HU" sz="4000" dirty="0"/>
                        <a:t>90 </a:t>
                      </a:r>
                      <a:r>
                        <a:rPr lang="hu-HU" sz="4000"/>
                        <a:t>credits</a:t>
                      </a:r>
                      <a:endParaRPr lang="hu-H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987432"/>
                  </a:ext>
                </a:extLst>
              </a:tr>
              <a:tr h="984809">
                <a:tc>
                  <a:txBody>
                    <a:bodyPr/>
                    <a:lstStyle/>
                    <a:p>
                      <a:pPr algn="l"/>
                      <a:r>
                        <a:rPr lang="hu-HU" sz="4000" dirty="0"/>
                        <a:t>Year 2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hu-H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527220"/>
                  </a:ext>
                </a:extLst>
              </a:tr>
              <a:tr h="1088434">
                <a:tc gridSpan="2">
                  <a:txBody>
                    <a:bodyPr/>
                    <a:lstStyle/>
                    <a:p>
                      <a:pPr algn="ctr"/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Mid-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term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Complex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Exam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–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Application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for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Complex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Exam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via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NEPTUN!</a:t>
                      </a:r>
                    </a:p>
                  </a:txBody>
                  <a:tcPr>
                    <a:solidFill>
                      <a:srgbClr val="00764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543215"/>
                  </a:ext>
                </a:extLst>
              </a:tr>
              <a:tr h="984809">
                <a:tc>
                  <a:txBody>
                    <a:bodyPr/>
                    <a:lstStyle/>
                    <a:p>
                      <a:pPr algn="l"/>
                      <a:r>
                        <a:rPr lang="hu-HU" sz="4000" dirty="0"/>
                        <a:t>Year 3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hu-HU" sz="4000" dirty="0"/>
                        <a:t>Research and </a:t>
                      </a:r>
                      <a:r>
                        <a:rPr lang="hu-HU" sz="4000" dirty="0" err="1"/>
                        <a:t>dissertation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phase</a:t>
                      </a:r>
                      <a:r>
                        <a:rPr lang="hu-HU" sz="4000" dirty="0"/>
                        <a:t>: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hu-HU" sz="4000" dirty="0"/>
                        <a:t>Research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hu-HU" sz="4000" dirty="0" err="1"/>
                        <a:t>Publications</a:t>
                      </a:r>
                      <a:endParaRPr lang="hu-HU" sz="400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hu-HU" sz="4000" dirty="0"/>
                        <a:t>90 </a:t>
                      </a:r>
                      <a:r>
                        <a:rPr lang="hu-HU" sz="4000" dirty="0" err="1"/>
                        <a:t>credits</a:t>
                      </a:r>
                      <a:endParaRPr lang="hu-H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7439047"/>
                  </a:ext>
                </a:extLst>
              </a:tr>
              <a:tr h="984809">
                <a:tc>
                  <a:txBody>
                    <a:bodyPr/>
                    <a:lstStyle/>
                    <a:p>
                      <a:pPr algn="l"/>
                      <a:r>
                        <a:rPr lang="hu-HU" sz="4000" dirty="0"/>
                        <a:t>Year 4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hu-H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859804"/>
                  </a:ext>
                </a:extLst>
              </a:tr>
              <a:tr h="984809">
                <a:tc gridSpan="2">
                  <a:txBody>
                    <a:bodyPr/>
                    <a:lstStyle/>
                    <a:p>
                      <a:pPr algn="ctr"/>
                      <a:r>
                        <a:rPr lang="hu-HU" sz="4000" dirty="0" err="1">
                          <a:solidFill>
                            <a:schemeClr val="bg1"/>
                          </a:solidFill>
                        </a:rPr>
                        <a:t>Final</a:t>
                      </a:r>
                      <a:r>
                        <a:rPr lang="hu-HU" sz="40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dirty="0" err="1">
                          <a:solidFill>
                            <a:schemeClr val="bg1"/>
                          </a:solidFill>
                        </a:rPr>
                        <a:t>certificate</a:t>
                      </a:r>
                      <a:r>
                        <a:rPr lang="hu-HU" sz="4000" dirty="0">
                          <a:solidFill>
                            <a:schemeClr val="bg1"/>
                          </a:solidFill>
                        </a:rPr>
                        <a:t> – 180 </a:t>
                      </a:r>
                      <a:r>
                        <a:rPr lang="hu-HU" sz="4000" dirty="0" err="1">
                          <a:solidFill>
                            <a:schemeClr val="bg1"/>
                          </a:solidFill>
                        </a:rPr>
                        <a:t>credits</a:t>
                      </a:r>
                      <a:r>
                        <a:rPr lang="hu-HU" sz="4000" dirty="0">
                          <a:solidFill>
                            <a:schemeClr val="bg1"/>
                          </a:solidFill>
                        </a:rPr>
                        <a:t> (</a:t>
                      </a:r>
                      <a:r>
                        <a:rPr lang="hu-HU" sz="4000" dirty="0" err="1">
                          <a:solidFill>
                            <a:schemeClr val="bg1"/>
                          </a:solidFill>
                        </a:rPr>
                        <a:t>absolutorium</a:t>
                      </a:r>
                      <a:r>
                        <a:rPr lang="hu-HU" sz="4000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hu-HU" sz="4000" dirty="0">
                          <a:solidFill>
                            <a:schemeClr val="bg1"/>
                          </a:solidFill>
                        </a:rPr>
                        <a:t>Home </a:t>
                      </a:r>
                      <a:r>
                        <a:rPr lang="hu-HU" sz="4000" dirty="0" err="1">
                          <a:solidFill>
                            <a:schemeClr val="bg1"/>
                          </a:solidFill>
                        </a:rPr>
                        <a:t>defense</a:t>
                      </a:r>
                      <a:endParaRPr lang="hu-HU" sz="4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AC6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217660"/>
                  </a:ext>
                </a:extLst>
              </a:tr>
              <a:tr h="184116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hu-HU" sz="4000" b="1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Final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defense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–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Application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for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final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defense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via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NEPTUN!</a:t>
                      </a:r>
                    </a:p>
                  </a:txBody>
                  <a:tcPr>
                    <a:solidFill>
                      <a:srgbClr val="00764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533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0215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1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1"/>
          <p:cNvSpPr/>
          <p:nvPr/>
        </p:nvSpPr>
        <p:spPr>
          <a:xfrm>
            <a:off x="16415180" y="2059255"/>
            <a:ext cx="7968820" cy="11665700"/>
          </a:xfrm>
          <a:prstGeom prst="rect">
            <a:avLst/>
          </a:prstGeom>
          <a:solidFill>
            <a:srgbClr val="E5F0ED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2" name="Google Shape;152;p21"/>
          <p:cNvSpPr/>
          <p:nvPr/>
        </p:nvSpPr>
        <p:spPr>
          <a:xfrm>
            <a:off x="0" y="2040594"/>
            <a:ext cx="7968820" cy="11665700"/>
          </a:xfrm>
          <a:prstGeom prst="rect">
            <a:avLst/>
          </a:prstGeom>
          <a:solidFill>
            <a:srgbClr val="E5F0ED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3" name="Google Shape;153;p21"/>
          <p:cNvSpPr txBox="1"/>
          <p:nvPr/>
        </p:nvSpPr>
        <p:spPr>
          <a:xfrm>
            <a:off x="739863" y="3498918"/>
            <a:ext cx="6734948" cy="7550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l"/>
            <a:r>
              <a:rPr lang="hu-HU" sz="44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sz="4400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theor</a:t>
            </a:r>
            <a:r>
              <a:rPr lang="hu-HU" sz="44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44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tical exam part” </a:t>
            </a:r>
          </a:p>
          <a:p>
            <a:pPr algn="l"/>
            <a:r>
              <a:rPr lang="en-US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subjects, defined for the students </a:t>
            </a:r>
            <a:br>
              <a:rPr lang="en-US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hu-HU" sz="4400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usually</a:t>
            </a:r>
            <a:r>
              <a:rPr lang="hu-HU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list of courses)</a:t>
            </a:r>
          </a:p>
          <a:p>
            <a:pPr algn="l"/>
            <a:endParaRPr lang="en-US" sz="4400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44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„thesis related part”</a:t>
            </a:r>
          </a:p>
          <a:p>
            <a:pPr algn="l"/>
            <a:r>
              <a:rPr lang="en-US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Scholars</a:t>
            </a:r>
            <a:r>
              <a:rPr lang="hu-HU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to report on the progress of literature review,  and project planning and initial research activities</a:t>
            </a:r>
          </a:p>
        </p:txBody>
      </p:sp>
      <p:sp>
        <p:nvSpPr>
          <p:cNvPr id="154" name="Google Shape;154;p21"/>
          <p:cNvSpPr txBox="1"/>
          <p:nvPr/>
        </p:nvSpPr>
        <p:spPr>
          <a:xfrm>
            <a:off x="16909189" y="3498918"/>
            <a:ext cx="6734948" cy="6258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The 2 parts are evaluated individually 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Evaluation: passed / fail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Descriptive  assessment will be issued on the spot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Both parts have to be successful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The </a:t>
            </a:r>
            <a:r>
              <a:rPr lang="en-US" sz="40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theor</a:t>
            </a:r>
            <a:r>
              <a:rPr lang="hu-HU" sz="40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exam</a:t>
            </a:r>
            <a:r>
              <a:rPr lang="hu-HU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can be re</a:t>
            </a:r>
            <a:r>
              <a:rPr lang="hu-HU" sz="40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sit</a:t>
            </a: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 once. If the </a:t>
            </a:r>
            <a:r>
              <a:rPr lang="hu-HU" sz="40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second</a:t>
            </a:r>
            <a:r>
              <a:rPr lang="hu-HU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 </a:t>
            </a:r>
            <a:r>
              <a:rPr lang="hu-HU" sz="40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resit</a:t>
            </a:r>
            <a:r>
              <a:rPr lang="hu-HU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 f</a:t>
            </a: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ails the program</a:t>
            </a:r>
            <a:r>
              <a:rPr lang="hu-HU" sz="40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me</a:t>
            </a: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 is terminated. </a:t>
            </a:r>
          </a:p>
        </p:txBody>
      </p:sp>
      <p:sp>
        <p:nvSpPr>
          <p:cNvPr id="155" name="Google Shape;155;p21"/>
          <p:cNvSpPr txBox="1"/>
          <p:nvPr/>
        </p:nvSpPr>
        <p:spPr>
          <a:xfrm>
            <a:off x="8824526" y="3498918"/>
            <a:ext cx="6734948" cy="6873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Registration required</a:t>
            </a:r>
            <a:r>
              <a:rPr lang="hu-HU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 (</a:t>
            </a:r>
            <a:r>
              <a:rPr lang="hu-HU" sz="4000" dirty="0" err="1">
                <a:solidFill>
                  <a:srgbClr val="09422E"/>
                </a:solidFill>
                <a:latin typeface="Calibri Light" panose="020F0302020204030204" pitchFamily="34" charset="0"/>
              </a:rPr>
              <a:t>via</a:t>
            </a:r>
            <a:r>
              <a:rPr lang="hu-HU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 Neptun)</a:t>
            </a:r>
            <a:endParaRPr lang="en-US" sz="4000" dirty="0">
              <a:solidFill>
                <a:srgbClr val="09422E"/>
              </a:solidFill>
              <a:latin typeface="Calibri Light" panose="020F03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Supervisor</a:t>
            </a:r>
            <a:r>
              <a:rPr lang="hu-HU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’s</a:t>
            </a: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 recommendation necessary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It is a public event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Exam Committee: </a:t>
            </a:r>
            <a:r>
              <a:rPr lang="hu-HU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m</a:t>
            </a:r>
            <a:r>
              <a:rPr lang="en-US" sz="4000" dirty="0" err="1">
                <a:solidFill>
                  <a:srgbClr val="09422E"/>
                </a:solidFill>
                <a:latin typeface="Calibri Light" panose="020F0302020204030204" pitchFamily="34" charset="0"/>
              </a:rPr>
              <a:t>inimum</a:t>
            </a: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 3 members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The chair is a</a:t>
            </a:r>
            <a:r>
              <a:rPr lang="hu-HU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 </a:t>
            </a: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professor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All members hold PhD degree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Supervisor present, but not member, does not vote </a:t>
            </a:r>
          </a:p>
        </p:txBody>
      </p:sp>
      <p:sp>
        <p:nvSpPr>
          <p:cNvPr id="159" name="Google Shape;159;p21"/>
          <p:cNvSpPr txBox="1"/>
          <p:nvPr/>
        </p:nvSpPr>
        <p:spPr>
          <a:xfrm>
            <a:off x="971456" y="720189"/>
            <a:ext cx="11438258" cy="77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Mid-</a:t>
            </a:r>
            <a:r>
              <a:rPr lang="hu-H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</a:t>
            </a:r>
            <a:r>
              <a:rPr lang="hu-H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hu-H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Complex</a:t>
            </a:r>
            <a:r>
              <a:rPr lang="hu-H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hu-H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</a:t>
            </a:r>
            <a:endParaRPr sz="4400" dirty="0">
              <a:solidFill>
                <a:schemeClr val="bg1"/>
              </a:solidFill>
            </a:endParaRPr>
          </a:p>
        </p:txBody>
      </p:sp>
      <p:pic>
        <p:nvPicPr>
          <p:cNvPr id="161" name="Google Shape;16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886708" y="639057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r>
              <a:rPr lang="hu-H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Terms</a:t>
            </a:r>
            <a:r>
              <a:rPr lang="hu-H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PhD </a:t>
            </a:r>
            <a:r>
              <a:rPr lang="hu-H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degree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zöveg helye 2">
            <a:extLst>
              <a:ext uri="{FF2B5EF4-FFF2-40B4-BE49-F238E27FC236}">
                <a16:creationId xmlns:a16="http://schemas.microsoft.com/office/drawing/2014/main" id="{0C67C977-35C3-48D0-8367-C5CE44D6A1E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06500" y="3062401"/>
            <a:ext cx="21971000" cy="825601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successful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mid-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hu-HU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credits</a:t>
            </a:r>
            <a:endParaRPr lang="en-US" b="1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obtaining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certificate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absolut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rium</a:t>
            </a:r>
            <a:r>
              <a:rPr lang="en-US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documentation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independent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scientific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according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DS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rules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publication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Defending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thesis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a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defence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Details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defense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another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PPT (link)</a:t>
            </a:r>
            <a:endParaRPr lang="en-US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2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886708" y="639057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r>
              <a:rPr lang="hu-H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Programmes</a:t>
            </a:r>
            <a:r>
              <a:rPr lang="hu-H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hu-H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</a:t>
            </a:r>
            <a:r>
              <a:rPr lang="hu-H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students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zöveg helye 2">
            <a:extLst>
              <a:ext uri="{FF2B5EF4-FFF2-40B4-BE49-F238E27FC236}">
                <a16:creationId xmlns:a16="http://schemas.microsoft.com/office/drawing/2014/main" id="{0C67C977-35C3-48D0-8367-C5CE44D6A1E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06500" y="3062401"/>
            <a:ext cx="12005647" cy="9851166"/>
          </a:xfrm>
        </p:spPr>
        <p:txBody>
          <a:bodyPr>
            <a:normAutofit fontScale="70000" lnSpcReduction="20000"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dirty="0" err="1">
                <a:solidFill>
                  <a:prstClr val="black"/>
                </a:solidFill>
                <a:latin typeface="+mn-lt"/>
              </a:rPr>
              <a:t>Orientation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Week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hu-HU" dirty="0" err="1">
                <a:solidFill>
                  <a:prstClr val="black"/>
                </a:solidFill>
                <a:latin typeface="+mn-lt"/>
              </a:rPr>
              <a:t>Researcher’s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Night</a:t>
            </a:r>
            <a:endParaRPr lang="hu-HU" dirty="0">
              <a:solidFill>
                <a:prstClr val="black"/>
              </a:solidFill>
              <a:latin typeface="+mn-lt"/>
            </a:endParaRP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hu-HU" dirty="0">
                <a:solidFill>
                  <a:prstClr val="black"/>
                </a:solidFill>
                <a:latin typeface="+mn-lt"/>
              </a:rPr>
              <a:t>International Opening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Ceremony</a:t>
            </a:r>
            <a:endParaRPr lang="hu-HU" dirty="0">
              <a:solidFill>
                <a:prstClr val="black"/>
              </a:solidFill>
              <a:latin typeface="+mn-lt"/>
            </a:endParaRPr>
          </a:p>
          <a:p>
            <a:pPr marL="685800" indent="-6858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hu-HU" dirty="0" err="1">
                <a:solidFill>
                  <a:prstClr val="black"/>
                </a:solidFill>
                <a:latin typeface="+mn-lt"/>
              </a:rPr>
              <a:t>Cultural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events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(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international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dinner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,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Hungarian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folkdance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teaching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,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sports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competitions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etc.)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Hungarian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language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course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is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offered</a:t>
            </a:r>
            <a:endParaRPr lang="hu-HU" altLang="hu-HU" dirty="0">
              <a:solidFill>
                <a:prstClr val="black"/>
              </a:solidFill>
              <a:latin typeface="+mn-lt"/>
            </a:endParaRP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Plant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, farm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visits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Participation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on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scientific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conferences </a:t>
            </a:r>
          </a:p>
          <a:p>
            <a:pPr marL="685800" indent="-6858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Community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garden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in Gödöllő (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grow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your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own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veggies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and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herbs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): </a:t>
            </a:r>
            <a:r>
              <a:rPr lang="hu-HU" altLang="hu-HU" dirty="0">
                <a:solidFill>
                  <a:prstClr val="black"/>
                </a:solidFill>
                <a:latin typeface="+mn-lt"/>
                <a:hlinkClick r:id="rId5"/>
              </a:rPr>
              <a:t>https://www.facebook.com/SZIA-Agroecological-Garden-of-MATE-112538517117241/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1658739-382C-4AF8-91D2-29385833A8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34400" y="2579230"/>
            <a:ext cx="6416028" cy="336808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1C3CE83-0A6D-42F8-80B0-770B5FB7D2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27184" y="2586732"/>
            <a:ext cx="3329631" cy="42712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26144EAB-0A7F-4F23-9A2C-3208D33405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2147" y="9057755"/>
            <a:ext cx="5461429" cy="32621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CEEEED26-05CD-4331-8825-2FBCBD62204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2911" y="6296784"/>
            <a:ext cx="5677571" cy="37836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C34B9DA1-ECC0-4A30-A851-B3B38B7D97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11932" y="4786487"/>
            <a:ext cx="4681967" cy="36562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7020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/>
        </p:nvSpPr>
        <p:spPr>
          <a:xfrm>
            <a:off x="1545263" y="4329780"/>
            <a:ext cx="10659622" cy="254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8000"/>
              <a:buFont typeface="Helvetica Neue"/>
              <a:buNone/>
            </a:pPr>
            <a:r>
              <a:rPr lang="hu-HU" sz="8000" b="1" i="0" u="none" strike="noStrike" cap="none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AZ ELŐADÁS CÍME, KÉT SORBAN</a:t>
            </a:r>
            <a:endParaRPr/>
          </a:p>
        </p:txBody>
      </p:sp>
      <p:sp>
        <p:nvSpPr>
          <p:cNvPr id="92" name="Google Shape;92;p18"/>
          <p:cNvSpPr txBox="1"/>
          <p:nvPr/>
        </p:nvSpPr>
        <p:spPr>
          <a:xfrm>
            <a:off x="1545263" y="7806465"/>
            <a:ext cx="10659622" cy="685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800"/>
              <a:buFont typeface="Helvetica Neue"/>
              <a:buNone/>
            </a:pPr>
            <a:r>
              <a:rPr lang="hu-HU" sz="3800" b="1" i="0" u="none" strike="noStrike" cap="none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KÉSZÍTETTE: SAMPLE TAMÁS</a:t>
            </a:r>
            <a:endParaRPr/>
          </a:p>
        </p:txBody>
      </p:sp>
      <p:pic>
        <p:nvPicPr>
          <p:cNvPr id="93" name="Google Shape;9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3409" y="-103054"/>
            <a:ext cx="25022338" cy="17190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40048" y="8699500"/>
            <a:ext cx="7874000" cy="50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63409" y="-103054"/>
            <a:ext cx="21551900" cy="20447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/>
          <p:nvPr/>
        </p:nvSpPr>
        <p:spPr>
          <a:xfrm>
            <a:off x="538244" y="431288"/>
            <a:ext cx="1320633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Helvetica Neue"/>
              <a:buNone/>
            </a:pPr>
            <a:r>
              <a:rPr lang="hu-HU" sz="60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Main </a:t>
            </a:r>
            <a:r>
              <a:rPr lang="hu-HU" sz="6000" b="1" i="0" u="none" strike="noStrike" cap="none" dirty="0" err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contacts</a:t>
            </a:r>
            <a:endParaRPr dirty="0"/>
          </a:p>
        </p:txBody>
      </p:sp>
      <p:sp>
        <p:nvSpPr>
          <p:cNvPr id="97" name="Google Shape;97;p18"/>
          <p:cNvSpPr txBox="1"/>
          <p:nvPr/>
        </p:nvSpPr>
        <p:spPr>
          <a:xfrm>
            <a:off x="379982" y="2417213"/>
            <a:ext cx="12456787" cy="2534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>
              <a:buClr>
                <a:srgbClr val="FEFDFF"/>
              </a:buClr>
              <a:buSzPts val="4800"/>
            </a:pP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MATE</a:t>
            </a:r>
            <a:r>
              <a:rPr lang="en-US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, 2100 </a:t>
            </a:r>
            <a:r>
              <a:rPr lang="en-US" sz="4800" dirty="0" err="1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Gödöll</a:t>
            </a: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ő</a:t>
            </a:r>
            <a:r>
              <a:rPr lang="en-US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, </a:t>
            </a:r>
            <a:r>
              <a:rPr lang="en-US" sz="4800" dirty="0" err="1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Páter</a:t>
            </a:r>
            <a:r>
              <a:rPr lang="en-US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 Károly </a:t>
            </a:r>
            <a:r>
              <a:rPr lang="en-US" sz="4800" dirty="0" err="1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utca</a:t>
            </a:r>
            <a:r>
              <a:rPr lang="en-US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 1. </a:t>
            </a: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,</a:t>
            </a:r>
          </a:p>
          <a:p>
            <a:pPr>
              <a:buClr>
                <a:srgbClr val="FEFDFF"/>
              </a:buClr>
              <a:buSzPts val="4800"/>
            </a:pPr>
            <a:r>
              <a:rPr lang="en-US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Tel.: 06-28-522-000</a:t>
            </a: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, </a:t>
            </a:r>
          </a:p>
          <a:p>
            <a:pPr>
              <a:buClr>
                <a:srgbClr val="FEFDFF"/>
              </a:buClr>
              <a:buSzPts val="4800"/>
            </a:pPr>
            <a:r>
              <a:rPr lang="en-US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E-mail: </a:t>
            </a: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phd@uni-mate.hu</a:t>
            </a: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4800"/>
              <a:buFont typeface="Helvetica Neue"/>
              <a:buNone/>
            </a:pPr>
            <a:endParaRPr dirty="0"/>
          </a:p>
        </p:txBody>
      </p:sp>
      <p:sp>
        <p:nvSpPr>
          <p:cNvPr id="9" name="Google Shape;97;p18">
            <a:extLst>
              <a:ext uri="{FF2B5EF4-FFF2-40B4-BE49-F238E27FC236}">
                <a16:creationId xmlns:a16="http://schemas.microsoft.com/office/drawing/2014/main" id="{D243B483-BD5F-4770-B891-37F3E6C3DC3C}"/>
              </a:ext>
            </a:extLst>
          </p:cNvPr>
          <p:cNvSpPr txBox="1"/>
          <p:nvPr/>
        </p:nvSpPr>
        <p:spPr>
          <a:xfrm>
            <a:off x="18028046" y="5588613"/>
            <a:ext cx="5886002" cy="2534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ctr">
              <a:buClr>
                <a:srgbClr val="FEFDFF"/>
              </a:buClr>
              <a:buSzPts val="4800"/>
            </a:pPr>
            <a:r>
              <a:rPr lang="hu-HU" sz="4800" b="1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OFFICE HOURS</a:t>
            </a:r>
          </a:p>
          <a:p>
            <a:pPr algn="ctr">
              <a:buClr>
                <a:srgbClr val="FEFDFF"/>
              </a:buClr>
              <a:buSzPts val="4800"/>
            </a:pPr>
            <a:r>
              <a:rPr lang="hu-HU" sz="4800" dirty="0" err="1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Monday</a:t>
            </a: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 </a:t>
            </a:r>
            <a:r>
              <a:rPr lang="hu-HU" sz="4800" dirty="0" err="1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to</a:t>
            </a: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 </a:t>
            </a:r>
            <a:r>
              <a:rPr lang="hu-HU" sz="4800" dirty="0" err="1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Thursday</a:t>
            </a:r>
            <a:endParaRPr lang="hu-HU" sz="4800" dirty="0">
              <a:solidFill>
                <a:schemeClr val="bg1"/>
              </a:solidFill>
              <a:latin typeface="Helvetica Neue" panose="020B0604020202020204" charset="0"/>
              <a:cs typeface="Times New Roman" pitchFamily="18" charset="0"/>
            </a:endParaRPr>
          </a:p>
          <a:p>
            <a:pPr algn="ctr">
              <a:buClr>
                <a:srgbClr val="FEFDFF"/>
              </a:buClr>
              <a:buSzPts val="4800"/>
            </a:pP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8:30-12:00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4800"/>
              <a:buFont typeface="Helvetica Neue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20"/>
          <p:cNvGrpSpPr/>
          <p:nvPr/>
        </p:nvGrpSpPr>
        <p:grpSpPr>
          <a:xfrm>
            <a:off x="886708" y="4805435"/>
            <a:ext cx="917986" cy="1015470"/>
            <a:chOff x="0" y="0"/>
            <a:chExt cx="917984" cy="1015468"/>
          </a:xfrm>
        </p:grpSpPr>
        <p:sp>
          <p:nvSpPr>
            <p:cNvPr id="116" name="Google Shape;116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7" name="Google Shape;117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9" name="Google Shape;119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503001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1" name="Google Shape;121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129" name="Google Shape;129;p20"/>
          <p:cNvGrpSpPr/>
          <p:nvPr/>
        </p:nvGrpSpPr>
        <p:grpSpPr>
          <a:xfrm>
            <a:off x="886708" y="8762640"/>
            <a:ext cx="917986" cy="1015469"/>
            <a:chOff x="0" y="0"/>
            <a:chExt cx="917984" cy="1015468"/>
          </a:xfrm>
        </p:grpSpPr>
        <p:sp>
          <p:nvSpPr>
            <p:cNvPr id="130" name="Google Shape;130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1" name="Google Shape;131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2" name="Google Shape;132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3" name="Google Shape;133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5" name="Google Shape;135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36" name="Google Shape;136;p20"/>
          <p:cNvSpPr txBox="1">
            <a:spLocks noGrp="1"/>
          </p:cNvSpPr>
          <p:nvPr>
            <p:ph type="body" idx="2"/>
          </p:nvPr>
        </p:nvSpPr>
        <p:spPr>
          <a:xfrm>
            <a:off x="2398334" y="5830207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b="0" dirty="0"/>
              <a:t>Head of DHC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 err="1"/>
              <a:t>Doctoral</a:t>
            </a:r>
            <a:r>
              <a:rPr lang="hu-HU" sz="3200" dirty="0"/>
              <a:t> and </a:t>
            </a:r>
            <a:r>
              <a:rPr lang="hu-HU" sz="3200" dirty="0" err="1"/>
              <a:t>Habilitation</a:t>
            </a:r>
            <a:r>
              <a:rPr lang="hu-HU" sz="3200" dirty="0"/>
              <a:t> Centre, Gödöllő</a:t>
            </a:r>
            <a:endParaRPr sz="3200" dirty="0"/>
          </a:p>
        </p:txBody>
      </p:sp>
      <p:sp>
        <p:nvSpPr>
          <p:cNvPr id="137" name="Google Shape;137;p20"/>
          <p:cNvSpPr txBox="1"/>
          <p:nvPr/>
        </p:nvSpPr>
        <p:spPr>
          <a:xfrm>
            <a:off x="2398334" y="4800276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Mónika Hajdú</a:t>
            </a:r>
            <a:endParaRPr dirty="0"/>
          </a:p>
        </p:txBody>
      </p:sp>
      <p:sp>
        <p:nvSpPr>
          <p:cNvPr id="139" name="Google Shape;139;p20"/>
          <p:cNvSpPr txBox="1"/>
          <p:nvPr/>
        </p:nvSpPr>
        <p:spPr>
          <a:xfrm>
            <a:off x="2398334" y="8735658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Edit Simáné Dolányi</a:t>
            </a:r>
            <a:endParaRPr dirty="0"/>
          </a:p>
        </p:txBody>
      </p:sp>
      <p:sp>
        <p:nvSpPr>
          <p:cNvPr id="140" name="Google Shape;140;p20"/>
          <p:cNvSpPr txBox="1"/>
          <p:nvPr/>
        </p:nvSpPr>
        <p:spPr>
          <a:xfrm>
            <a:off x="2398334" y="9765589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latin typeface="Helvetica Neue"/>
                <a:sym typeface="Helvetica Neue"/>
              </a:rPr>
              <a:t>International </a:t>
            </a:r>
            <a:r>
              <a:rPr lang="hu-HU" sz="3200" dirty="0" err="1">
                <a:latin typeface="Helvetica Neue"/>
                <a:sym typeface="Helvetica Neue"/>
              </a:rPr>
              <a:t>coordinator</a:t>
            </a:r>
            <a:r>
              <a:rPr lang="hu-HU" sz="3200" dirty="0">
                <a:latin typeface="Helvetica Neue"/>
                <a:sym typeface="Helvetica Neue"/>
              </a:rPr>
              <a:t> (</a:t>
            </a:r>
            <a:r>
              <a:rPr lang="hu-HU" sz="3200" dirty="0" err="1">
                <a:latin typeface="Helvetica Neue"/>
                <a:sym typeface="Helvetica Neue"/>
              </a:rPr>
              <a:t>educational</a:t>
            </a:r>
            <a:r>
              <a:rPr lang="hu-HU" sz="3200" dirty="0">
                <a:latin typeface="Helvetica Neue"/>
                <a:sym typeface="Helvetica Neue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 err="1">
                <a:latin typeface="Helvetica Neue"/>
                <a:sym typeface="Helvetica Neue"/>
              </a:rPr>
              <a:t>Doctoral</a:t>
            </a:r>
            <a:r>
              <a:rPr lang="hu-HU" sz="3200" dirty="0">
                <a:latin typeface="Helvetica Neue"/>
                <a:sym typeface="Helvetica Neue"/>
              </a:rPr>
              <a:t> and </a:t>
            </a:r>
            <a:r>
              <a:rPr lang="hu-HU" sz="3200" dirty="0" err="1">
                <a:latin typeface="Helvetica Neue"/>
                <a:sym typeface="Helvetica Neue"/>
              </a:rPr>
              <a:t>Habilitation</a:t>
            </a:r>
            <a:r>
              <a:rPr lang="hu-HU" sz="3200" dirty="0">
                <a:latin typeface="Helvetica Neue"/>
                <a:sym typeface="Helvetica Neue"/>
              </a:rPr>
              <a:t> Centre, Gödöllő, Buda</a:t>
            </a:r>
            <a:endParaRPr dirty="0"/>
          </a:p>
        </p:txBody>
      </p:sp>
      <p:sp>
        <p:nvSpPr>
          <p:cNvPr id="143" name="Google Shape;143;p20"/>
          <p:cNvSpPr txBox="1"/>
          <p:nvPr/>
        </p:nvSpPr>
        <p:spPr>
          <a:xfrm>
            <a:off x="971456" y="423763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Administration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Who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(Gödöllő and Buda)?</a:t>
            </a:r>
          </a:p>
        </p:txBody>
      </p:sp>
      <p:sp>
        <p:nvSpPr>
          <p:cNvPr id="144" name="Google Shape;144;p20"/>
          <p:cNvSpPr txBox="1"/>
          <p:nvPr/>
        </p:nvSpPr>
        <p:spPr>
          <a:xfrm>
            <a:off x="971456" y="1069518"/>
            <a:ext cx="8651334" cy="595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3200" b="0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Colleagues</a:t>
            </a:r>
            <a:r>
              <a:rPr lang="hu-HU" sz="3200" b="0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3200" b="0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</a:t>
            </a:r>
            <a:r>
              <a:rPr lang="hu-HU" sz="3200" b="0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DHC</a:t>
            </a:r>
            <a:endParaRPr dirty="0"/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Kép 32">
            <a:extLst>
              <a:ext uri="{FF2B5EF4-FFF2-40B4-BE49-F238E27FC236}">
                <a16:creationId xmlns:a16="http://schemas.microsoft.com/office/drawing/2014/main" id="{9AF8F3DE-02B6-46FC-AE13-9EFEBE59A3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877" y="4596331"/>
            <a:ext cx="2167104" cy="2700000"/>
          </a:xfrm>
          <a:prstGeom prst="rect">
            <a:avLst/>
          </a:prstGeom>
        </p:spPr>
      </p:pic>
      <p:pic>
        <p:nvPicPr>
          <p:cNvPr id="34" name="Kép 33">
            <a:extLst>
              <a:ext uri="{FF2B5EF4-FFF2-40B4-BE49-F238E27FC236}">
                <a16:creationId xmlns:a16="http://schemas.microsoft.com/office/drawing/2014/main" id="{09A2614D-8777-4ACA-B12D-C7750148B4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07981" y="8735658"/>
            <a:ext cx="2025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26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795610" y="577502"/>
            <a:ext cx="14344744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Registrar’s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office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responsibility</a:t>
            </a:r>
            <a:endParaRPr lang="hu-HU" sz="4800" b="1" i="0" u="none" strike="noStrike" cap="none" dirty="0">
              <a:solidFill>
                <a:srgbClr val="FEFD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zöveg helye 2">
            <a:extLst>
              <a:ext uri="{FF2B5EF4-FFF2-40B4-BE49-F238E27FC236}">
                <a16:creationId xmlns:a16="http://schemas.microsoft.com/office/drawing/2014/main" id="{6B63A786-A9B5-4C9E-AE08-DF557EF55FE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09174" y="2617770"/>
            <a:ext cx="13616780" cy="1074653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hu-HU" sz="4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Your</a:t>
            </a:r>
            <a:r>
              <a:rPr lang="hu-HU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hu-HU" sz="4400" b="1" i="0" u="sng" strike="noStrike" baseline="0" dirty="0" err="1">
                <a:solidFill>
                  <a:srgbClr val="00764A"/>
                </a:solidFill>
                <a:latin typeface="Calibri" panose="020F0502020204030204" pitchFamily="34" charset="0"/>
              </a:rPr>
              <a:t>Registrar’s</a:t>
            </a:r>
            <a:r>
              <a:rPr lang="hu-HU" sz="4400" b="1" i="0" u="sng" strike="noStrike" baseline="0" dirty="0">
                <a:solidFill>
                  <a:srgbClr val="00764A"/>
                </a:solidFill>
                <a:latin typeface="Calibri" panose="020F0502020204030204" pitchFamily="34" charset="0"/>
              </a:rPr>
              <a:t> </a:t>
            </a:r>
            <a:r>
              <a:rPr lang="hu-HU" sz="4400" b="1" i="0" u="sng" strike="noStrike" baseline="0" dirty="0" err="1">
                <a:solidFill>
                  <a:srgbClr val="00764A"/>
                </a:solidFill>
                <a:latin typeface="Calibri" panose="020F0502020204030204" pitchFamily="34" charset="0"/>
              </a:rPr>
              <a:t>Officer</a:t>
            </a:r>
            <a:r>
              <a:rPr lang="hu-HU" sz="4400" b="1" i="0" u="sng" strike="noStrike" baseline="0" dirty="0">
                <a:solidFill>
                  <a:srgbClr val="00764A"/>
                </a:solidFill>
                <a:latin typeface="Calibri" panose="020F0502020204030204" pitchFamily="34" charset="0"/>
              </a:rPr>
              <a:t> </a:t>
            </a:r>
            <a:r>
              <a:rPr lang="hu-HU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is </a:t>
            </a:r>
            <a:r>
              <a:rPr lang="hu-HU" sz="4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responsible</a:t>
            </a:r>
            <a:r>
              <a:rPr lang="hu-HU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hu-HU" sz="4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for</a:t>
            </a:r>
            <a:r>
              <a:rPr lang="hu-HU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endParaRPr lang="hu-HU" sz="4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Neptun administration: </a:t>
            </a:r>
            <a:r>
              <a:rPr lang="en-US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enrollment, subject and exam registration:</a:t>
            </a:r>
            <a:br>
              <a:rPr lang="hu-HU" sz="4400" dirty="0">
                <a:latin typeface="Calibri" panose="020F0502020204030204" pitchFamily="34" charset="0"/>
              </a:rPr>
            </a:br>
            <a:r>
              <a:rPr lang="hu-HU" sz="4400" b="1" i="0" u="none" strike="noStrike" baseline="0" dirty="0">
                <a:solidFill>
                  <a:srgbClr val="0000FF"/>
                </a:solidFill>
                <a:latin typeface="Calibri" panose="020F0502020204030204" pitchFamily="34" charset="0"/>
              </a:rPr>
              <a:t>https://hallgato.uni-mate.hu/hallgato_ng/login </a:t>
            </a:r>
          </a:p>
          <a:p>
            <a:pPr>
              <a:spcBef>
                <a:spcPts val="1200"/>
              </a:spcBef>
            </a:pPr>
            <a:r>
              <a:rPr lang="en-US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Neptun </a:t>
            </a:r>
            <a:r>
              <a:rPr lang="hu-HU" sz="4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request</a:t>
            </a:r>
            <a:r>
              <a:rPr lang="hu-HU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complex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exam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final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defense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application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termination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of </a:t>
            </a: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student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status, etc.</a:t>
            </a:r>
            <a:r>
              <a:rPr lang="hu-HU" sz="4400" dirty="0">
                <a:latin typeface="Calibri" panose="020F0502020204030204" pitchFamily="34" charset="0"/>
              </a:rPr>
              <a:t>)</a:t>
            </a:r>
            <a:r>
              <a:rPr lang="en-US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hu-HU" sz="44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pt-BR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Neptun E-Requests </a:t>
            </a:r>
            <a:r>
              <a:rPr lang="pt-BR" sz="4400" b="1" i="0" u="none" strike="noStrike" baseline="0" dirty="0">
                <a:solidFill>
                  <a:srgbClr val="0000FF"/>
                </a:solidFill>
                <a:latin typeface="Calibri" panose="020F0502020204030204" pitchFamily="34" charset="0"/>
              </a:rPr>
              <a:t>https://ed.uni-mate.hu/e-requests-in-neptun</a:t>
            </a:r>
            <a:endParaRPr lang="pt-BR" sz="4400" b="0" i="0" u="none" strike="noStrike" baseline="0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hu-HU" sz="4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Issuance</a:t>
            </a:r>
            <a:r>
              <a:rPr lang="hu-HU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of </a:t>
            </a:r>
            <a:r>
              <a:rPr lang="hu-HU" sz="4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documents</a:t>
            </a:r>
            <a:r>
              <a:rPr lang="hu-HU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endParaRPr lang="hu-HU" sz="4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2">
              <a:spcBef>
                <a:spcPts val="1200"/>
              </a:spcBef>
            </a:pP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Student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Status </a:t>
            </a: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Certificate</a:t>
            </a:r>
            <a:endParaRPr lang="hu-HU" sz="44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2">
              <a:spcBef>
                <a:spcPts val="1200"/>
              </a:spcBef>
            </a:pP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Transcript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of </a:t>
            </a: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records</a:t>
            </a:r>
            <a:endParaRPr lang="hu-HU" sz="44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2">
              <a:spcBef>
                <a:spcPts val="1200"/>
              </a:spcBef>
            </a:pP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Temporary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Student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ID</a:t>
            </a:r>
          </a:p>
          <a:p>
            <a:pPr lvl="2">
              <a:spcBef>
                <a:spcPts val="1200"/>
              </a:spcBef>
            </a:pP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Sticker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for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hu-HU" sz="4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student</a:t>
            </a: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ID</a:t>
            </a:r>
          </a:p>
          <a:p>
            <a:pPr lvl="2">
              <a:spcBef>
                <a:spcPts val="1200"/>
              </a:spcBef>
            </a:pPr>
            <a:r>
              <a:rPr lang="hu-HU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Diploma</a:t>
            </a:r>
          </a:p>
          <a:p>
            <a:pPr>
              <a:spcBef>
                <a:spcPts val="1200"/>
              </a:spcBef>
            </a:pPr>
            <a:endParaRPr lang="hu-HU" sz="32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ACB61F1-320E-4E0E-921F-9FCA01AE89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21226" y="2847107"/>
            <a:ext cx="9753600" cy="97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94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20"/>
          <p:cNvGrpSpPr/>
          <p:nvPr/>
        </p:nvGrpSpPr>
        <p:grpSpPr>
          <a:xfrm>
            <a:off x="886708" y="3082141"/>
            <a:ext cx="917986" cy="1015470"/>
            <a:chOff x="0" y="0"/>
            <a:chExt cx="917984" cy="1015468"/>
          </a:xfrm>
        </p:grpSpPr>
        <p:sp>
          <p:nvSpPr>
            <p:cNvPr id="116" name="Google Shape;116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7" name="Google Shape;117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9" name="Google Shape;119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503001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1" name="Google Shape;121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122" name="Google Shape;122;p20"/>
          <p:cNvGrpSpPr/>
          <p:nvPr/>
        </p:nvGrpSpPr>
        <p:grpSpPr>
          <a:xfrm>
            <a:off x="886708" y="7870625"/>
            <a:ext cx="917986" cy="1015469"/>
            <a:chOff x="0" y="0"/>
            <a:chExt cx="917984" cy="1015468"/>
          </a:xfrm>
        </p:grpSpPr>
        <p:sp>
          <p:nvSpPr>
            <p:cNvPr id="123" name="Google Shape;123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4" name="Google Shape;124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5" name="Google Shape;125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6" name="Google Shape;126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7" name="Google Shape;127;p20"/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8" name="Google Shape;128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129" name="Google Shape;129;p20"/>
          <p:cNvGrpSpPr/>
          <p:nvPr/>
        </p:nvGrpSpPr>
        <p:grpSpPr>
          <a:xfrm>
            <a:off x="886708" y="5328470"/>
            <a:ext cx="917986" cy="1015469"/>
            <a:chOff x="0" y="0"/>
            <a:chExt cx="917984" cy="1015468"/>
          </a:xfrm>
        </p:grpSpPr>
        <p:sp>
          <p:nvSpPr>
            <p:cNvPr id="130" name="Google Shape;130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1" name="Google Shape;131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2" name="Google Shape;132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3" name="Google Shape;133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5" name="Google Shape;135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36" name="Google Shape;136;p20"/>
          <p:cNvSpPr txBox="1">
            <a:spLocks noGrp="1"/>
          </p:cNvSpPr>
          <p:nvPr>
            <p:ph type="body" idx="2"/>
          </p:nvPr>
        </p:nvSpPr>
        <p:spPr>
          <a:xfrm>
            <a:off x="2398334" y="4106913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b="0" dirty="0"/>
              <a:t>Head of Center </a:t>
            </a:r>
            <a:r>
              <a:rPr lang="hu-HU" sz="3200" b="0" dirty="0" err="1"/>
              <a:t>for</a:t>
            </a:r>
            <a:r>
              <a:rPr lang="hu-HU" sz="3200" b="0" dirty="0"/>
              <a:t> International Education</a:t>
            </a:r>
            <a:endParaRPr sz="3200" dirty="0"/>
          </a:p>
        </p:txBody>
      </p:sp>
      <p:sp>
        <p:nvSpPr>
          <p:cNvPr id="137" name="Google Shape;137;p20"/>
          <p:cNvSpPr txBox="1"/>
          <p:nvPr/>
        </p:nvSpPr>
        <p:spPr>
          <a:xfrm>
            <a:off x="2398334" y="3076982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Dr. Zsuzsanna Tarr</a:t>
            </a:r>
            <a:endParaRPr dirty="0"/>
          </a:p>
        </p:txBody>
      </p:sp>
      <p:sp>
        <p:nvSpPr>
          <p:cNvPr id="139" name="Google Shape;139;p20"/>
          <p:cNvSpPr txBox="1"/>
          <p:nvPr/>
        </p:nvSpPr>
        <p:spPr>
          <a:xfrm>
            <a:off x="2398185" y="5301488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Csilla Kánai</a:t>
            </a:r>
            <a:endParaRPr dirty="0"/>
          </a:p>
        </p:txBody>
      </p:sp>
      <p:sp>
        <p:nvSpPr>
          <p:cNvPr id="140" name="Google Shape;140;p20"/>
          <p:cNvSpPr txBox="1"/>
          <p:nvPr/>
        </p:nvSpPr>
        <p:spPr>
          <a:xfrm>
            <a:off x="2398334" y="6331419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latin typeface="Helvetica Neue"/>
                <a:sym typeface="Helvetica Neue"/>
              </a:rPr>
              <a:t>Stipendium Hungaricum (SH) </a:t>
            </a:r>
            <a:r>
              <a:rPr lang="hu-HU" sz="3200" dirty="0" err="1">
                <a:latin typeface="Helvetica Neue"/>
                <a:sym typeface="Helvetica Neue"/>
              </a:rPr>
              <a:t>Institutional</a:t>
            </a:r>
            <a:r>
              <a:rPr lang="hu-HU" sz="3200" dirty="0">
                <a:latin typeface="Helvetica Neue"/>
                <a:sym typeface="Helvetica Neue"/>
              </a:rPr>
              <a:t> </a:t>
            </a:r>
            <a:r>
              <a:rPr lang="hu-HU" sz="3200" dirty="0" err="1">
                <a:latin typeface="Helvetica Neue"/>
                <a:sym typeface="Helvetica Neue"/>
              </a:rPr>
              <a:t>Coordinator</a:t>
            </a:r>
            <a:endParaRPr dirty="0"/>
          </a:p>
        </p:txBody>
      </p:sp>
      <p:sp>
        <p:nvSpPr>
          <p:cNvPr id="141" name="Google Shape;141;p20"/>
          <p:cNvSpPr txBox="1"/>
          <p:nvPr/>
        </p:nvSpPr>
        <p:spPr>
          <a:xfrm>
            <a:off x="2398334" y="7834034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Judit Talláromné Czingili</a:t>
            </a:r>
            <a:endParaRPr dirty="0"/>
          </a:p>
        </p:txBody>
      </p:sp>
      <p:sp>
        <p:nvSpPr>
          <p:cNvPr id="142" name="Google Shape;142;p20"/>
          <p:cNvSpPr txBox="1"/>
          <p:nvPr/>
        </p:nvSpPr>
        <p:spPr>
          <a:xfrm>
            <a:off x="2398334" y="8863965"/>
            <a:ext cx="11858015" cy="111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en-GB" sz="3200" dirty="0">
                <a:effectLst/>
                <a:latin typeface="Helvetica Neue" panose="020B0604020202020204" charset="0"/>
              </a:rPr>
              <a:t>Student Services </a:t>
            </a:r>
            <a:r>
              <a:rPr lang="en-GB" sz="3200" dirty="0">
                <a:solidFill>
                  <a:srgbClr val="000000"/>
                </a:solidFill>
                <a:effectLst/>
                <a:latin typeface="Helvetica Neue" panose="020B0604020202020204" charset="0"/>
              </a:rPr>
              <a:t>Coordinator </a:t>
            </a:r>
            <a:r>
              <a:rPr lang="en-GB" sz="3200" dirty="0">
                <a:effectLst/>
                <a:latin typeface="Helvetica Neue" panose="020B0604020202020204" charset="0"/>
              </a:rPr>
              <a:t>– non-educational issues </a:t>
            </a:r>
            <a:r>
              <a:rPr lang="en-GB" sz="3200" dirty="0">
                <a:solidFill>
                  <a:srgbClr val="000000"/>
                </a:solidFill>
                <a:effectLst/>
                <a:latin typeface="Helvetica Neue" panose="020B0604020202020204" charset="0"/>
              </a:rPr>
              <a:t>(SH, SCYP, DFP, FAO, MISP, Self-finance)</a:t>
            </a:r>
            <a:endParaRPr sz="3200" dirty="0">
              <a:latin typeface="Helvetica Neue" panose="020B0604020202020204" charset="0"/>
            </a:endParaRPr>
          </a:p>
        </p:txBody>
      </p:sp>
      <p:sp>
        <p:nvSpPr>
          <p:cNvPr id="143" name="Google Shape;143;p20"/>
          <p:cNvSpPr txBox="1"/>
          <p:nvPr/>
        </p:nvSpPr>
        <p:spPr>
          <a:xfrm>
            <a:off x="971456" y="634782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Colleagues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International Centre (IC)</a:t>
            </a: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9D2AE4BB-C1CD-44B4-B839-B2F5F6B433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0089" y="2477721"/>
            <a:ext cx="1799854" cy="270000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7F41AB3E-6265-4596-8B22-5BDD01806F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01609" y="4955031"/>
            <a:ext cx="1800000" cy="27000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F10C1750-E61B-46EB-9426-E6CFCDA90F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14763" y="7562988"/>
            <a:ext cx="1800000" cy="2700000"/>
          </a:xfrm>
          <a:prstGeom prst="rect">
            <a:avLst/>
          </a:prstGeom>
        </p:spPr>
      </p:pic>
      <p:grpSp>
        <p:nvGrpSpPr>
          <p:cNvPr id="40" name="Google Shape;122;p20">
            <a:extLst>
              <a:ext uri="{FF2B5EF4-FFF2-40B4-BE49-F238E27FC236}">
                <a16:creationId xmlns:a16="http://schemas.microsoft.com/office/drawing/2014/main" id="{E2E847D0-D270-4FEB-95B8-EE69C6EFD7E3}"/>
              </a:ext>
            </a:extLst>
          </p:cNvPr>
          <p:cNvGrpSpPr/>
          <p:nvPr/>
        </p:nvGrpSpPr>
        <p:grpSpPr>
          <a:xfrm>
            <a:off x="886559" y="10479503"/>
            <a:ext cx="917986" cy="1015469"/>
            <a:chOff x="0" y="0"/>
            <a:chExt cx="917984" cy="1015468"/>
          </a:xfrm>
        </p:grpSpPr>
        <p:sp>
          <p:nvSpPr>
            <p:cNvPr id="41" name="Google Shape;123;p20">
              <a:extLst>
                <a:ext uri="{FF2B5EF4-FFF2-40B4-BE49-F238E27FC236}">
                  <a16:creationId xmlns:a16="http://schemas.microsoft.com/office/drawing/2014/main" id="{7E8A168F-78FB-41A7-9867-27640BB6041D}"/>
                </a:ext>
              </a:extLst>
            </p:cNvPr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2" name="Google Shape;124;p20">
              <a:extLst>
                <a:ext uri="{FF2B5EF4-FFF2-40B4-BE49-F238E27FC236}">
                  <a16:creationId xmlns:a16="http://schemas.microsoft.com/office/drawing/2014/main" id="{D04D7420-0163-4C17-B9DA-B4EC7FC9F8DB}"/>
                </a:ext>
              </a:extLst>
            </p:cNvPr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3" name="Google Shape;125;p20">
              <a:extLst>
                <a:ext uri="{FF2B5EF4-FFF2-40B4-BE49-F238E27FC236}">
                  <a16:creationId xmlns:a16="http://schemas.microsoft.com/office/drawing/2014/main" id="{56CFA1B2-1AEA-4BB2-92B1-5C16E11FFBB6}"/>
                </a:ext>
              </a:extLst>
            </p:cNvPr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4" name="Google Shape;126;p20">
              <a:extLst>
                <a:ext uri="{FF2B5EF4-FFF2-40B4-BE49-F238E27FC236}">
                  <a16:creationId xmlns:a16="http://schemas.microsoft.com/office/drawing/2014/main" id="{B659855A-5568-45DE-874B-77A5A003235E}"/>
                </a:ext>
              </a:extLst>
            </p:cNvPr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5" name="Google Shape;127;p20">
              <a:extLst>
                <a:ext uri="{FF2B5EF4-FFF2-40B4-BE49-F238E27FC236}">
                  <a16:creationId xmlns:a16="http://schemas.microsoft.com/office/drawing/2014/main" id="{2605BFCC-9FCE-41B3-A03D-CD9A9184D3A8}"/>
                </a:ext>
              </a:extLst>
            </p:cNvPr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6" name="Google Shape;128;p20">
              <a:extLst>
                <a:ext uri="{FF2B5EF4-FFF2-40B4-BE49-F238E27FC236}">
                  <a16:creationId xmlns:a16="http://schemas.microsoft.com/office/drawing/2014/main" id="{2991CC63-76B0-4877-8F7E-D6FA94BE8DDB}"/>
                </a:ext>
              </a:extLst>
            </p:cNvPr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47" name="Google Shape;141;p20">
            <a:extLst>
              <a:ext uri="{FF2B5EF4-FFF2-40B4-BE49-F238E27FC236}">
                <a16:creationId xmlns:a16="http://schemas.microsoft.com/office/drawing/2014/main" id="{65AC66F0-78D0-4EDE-9EDD-DE638C4AECE3}"/>
              </a:ext>
            </a:extLst>
          </p:cNvPr>
          <p:cNvSpPr txBox="1"/>
          <p:nvPr/>
        </p:nvSpPr>
        <p:spPr>
          <a:xfrm>
            <a:off x="2398185" y="10442912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Olga </a:t>
            </a:r>
            <a:r>
              <a:rPr lang="hu-HU" sz="3409" b="1" i="0" u="none" strike="noStrike" cap="non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Tanninecz</a:t>
            </a:r>
            <a:endParaRPr dirty="0"/>
          </a:p>
        </p:txBody>
      </p:sp>
      <p:sp>
        <p:nvSpPr>
          <p:cNvPr id="48" name="Google Shape;142;p20">
            <a:extLst>
              <a:ext uri="{FF2B5EF4-FFF2-40B4-BE49-F238E27FC236}">
                <a16:creationId xmlns:a16="http://schemas.microsoft.com/office/drawing/2014/main" id="{F7BCCEE9-7B73-4737-A3D1-75379286865C}"/>
              </a:ext>
            </a:extLst>
          </p:cNvPr>
          <p:cNvSpPr txBox="1"/>
          <p:nvPr/>
        </p:nvSpPr>
        <p:spPr>
          <a:xfrm>
            <a:off x="2398185" y="11472843"/>
            <a:ext cx="11858015" cy="111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effectLst/>
                <a:latin typeface="Helvetica Neue" panose="020B0604020202020204" charset="0"/>
              </a:rPr>
              <a:t>International </a:t>
            </a:r>
            <a:r>
              <a:rPr lang="hu-HU" sz="3200" dirty="0" err="1">
                <a:effectLst/>
                <a:latin typeface="Helvetica Neue" panose="020B0604020202020204" charset="0"/>
              </a:rPr>
              <a:t>coordinator</a:t>
            </a:r>
            <a:r>
              <a:rPr lang="en-GB" sz="3200" dirty="0">
                <a:effectLst/>
                <a:latin typeface="Helvetica Neue" panose="020B0604020202020204" charset="0"/>
              </a:rPr>
              <a:t>– non-educational issues </a:t>
            </a:r>
            <a:r>
              <a:rPr lang="en-GB" sz="3200" dirty="0">
                <a:solidFill>
                  <a:srgbClr val="000000"/>
                </a:solidFill>
                <a:effectLst/>
                <a:latin typeface="Helvetica Neue" panose="020B0604020202020204" charset="0"/>
              </a:rPr>
              <a:t>(SH</a:t>
            </a:r>
            <a:r>
              <a:rPr lang="hu-HU" sz="3200" dirty="0">
                <a:latin typeface="Helvetica Neue" panose="020B0604020202020204" charset="0"/>
              </a:rPr>
              <a:t> – Szent István Campus</a:t>
            </a:r>
            <a:r>
              <a:rPr lang="en-GB" sz="3200" dirty="0">
                <a:solidFill>
                  <a:srgbClr val="000000"/>
                </a:solidFill>
                <a:effectLst/>
                <a:latin typeface="Helvetica Neue" panose="020B0604020202020204" charset="0"/>
              </a:rPr>
              <a:t>)</a:t>
            </a:r>
            <a:endParaRPr sz="3200" dirty="0">
              <a:latin typeface="Helvetica Neue" panose="020B060402020202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971456" y="634782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Center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International Relations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responsibility</a:t>
            </a:r>
            <a:endParaRPr lang="hu-HU" sz="4000" b="1" i="0" u="none" strike="noStrike" cap="none" dirty="0">
              <a:solidFill>
                <a:srgbClr val="FEFD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zöveg helye 3">
            <a:extLst>
              <a:ext uri="{FF2B5EF4-FFF2-40B4-BE49-F238E27FC236}">
                <a16:creationId xmlns:a16="http://schemas.microsoft.com/office/drawing/2014/main" id="{C717B123-1122-4D23-8131-2421BD27CA4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09174" y="2386034"/>
            <a:ext cx="18434964" cy="1097827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Scholarship Agreements (SH/FAO/Diaspora)</a:t>
            </a:r>
            <a:endParaRPr lang="en-US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hu-HU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Residence</a:t>
            </a:r>
            <a:r>
              <a:rPr lang="hu-HU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Permit </a:t>
            </a:r>
            <a:r>
              <a:rPr lang="hu-HU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pick-up</a:t>
            </a:r>
            <a:endParaRPr lang="hu-HU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hu-HU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Guidance</a:t>
            </a:r>
            <a:r>
              <a:rPr lang="hu-HU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endParaRPr lang="hu-HU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2">
              <a:spcBef>
                <a:spcPts val="1200"/>
              </a:spcBef>
            </a:pPr>
            <a:r>
              <a:rPr lang="hu-HU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TAJ </a:t>
            </a:r>
            <a:r>
              <a:rPr lang="hu-HU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card</a:t>
            </a:r>
            <a:r>
              <a:rPr lang="hu-HU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hu-HU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application</a:t>
            </a:r>
            <a:endParaRPr lang="hu-HU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2">
              <a:spcBef>
                <a:spcPts val="1200"/>
              </a:spcBef>
            </a:pPr>
            <a:r>
              <a:rPr lang="hu-HU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use</a:t>
            </a:r>
            <a:r>
              <a:rPr lang="hu-HU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of </a:t>
            </a:r>
            <a:r>
              <a:rPr lang="hu-HU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health</a:t>
            </a:r>
            <a:r>
              <a:rPr lang="hu-HU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hu-HU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insurance</a:t>
            </a:r>
            <a:endParaRPr lang="hu-HU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2">
              <a:spcBef>
                <a:spcPts val="1200"/>
              </a:spcBef>
            </a:pPr>
            <a:r>
              <a:rPr lang="en-US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Request any change regarding scholarship status:</a:t>
            </a:r>
          </a:p>
          <a:p>
            <a:pPr lvl="4">
              <a:spcBef>
                <a:spcPts val="1200"/>
              </a:spcBef>
            </a:pPr>
            <a:r>
              <a:rPr lang="en-US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Change of study program</a:t>
            </a:r>
            <a:r>
              <a:rPr lang="hu-HU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/ language / host institute</a:t>
            </a:r>
          </a:p>
          <a:p>
            <a:pPr lvl="4">
              <a:spcBef>
                <a:spcPts val="1200"/>
              </a:spcBef>
            </a:pPr>
            <a:r>
              <a:rPr lang="hu-HU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Extension</a:t>
            </a:r>
            <a:endParaRPr lang="hu-HU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2">
              <a:spcBef>
                <a:spcPts val="1200"/>
              </a:spcBef>
            </a:pPr>
            <a:r>
              <a:rPr lang="en-US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Renewal</a:t>
            </a:r>
            <a:r>
              <a:rPr lang="hu-HU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of Residence Permit</a:t>
            </a:r>
            <a:r>
              <a:rPr lang="hu-HU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/  TAJ card</a:t>
            </a:r>
            <a:endParaRPr lang="hu-HU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Erasmus+</a:t>
            </a:r>
            <a:r>
              <a:rPr lang="hu-HU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(Pannónia </a:t>
            </a:r>
            <a:r>
              <a:rPr lang="hu-HU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Scholarship</a:t>
            </a:r>
            <a:r>
              <a:rPr lang="hu-HU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r>
              <a:rPr lang="en-US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learning</a:t>
            </a:r>
            <a:r>
              <a:rPr lang="hu-HU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agreement, certificate</a:t>
            </a:r>
            <a:r>
              <a:rPr lang="hu-HU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of arrival, certificate</a:t>
            </a:r>
            <a:r>
              <a:rPr lang="hu-HU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of departure</a:t>
            </a:r>
            <a:endParaRPr lang="en-US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endParaRPr lang="hu-HU" sz="4400" dirty="0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1B0B6DEA-29C7-42BE-B2F9-452FFDFC9B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42677" y="2965938"/>
            <a:ext cx="67818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49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20"/>
          <p:cNvGrpSpPr/>
          <p:nvPr/>
        </p:nvGrpSpPr>
        <p:grpSpPr>
          <a:xfrm>
            <a:off x="886708" y="2920652"/>
            <a:ext cx="917986" cy="1015470"/>
            <a:chOff x="0" y="0"/>
            <a:chExt cx="917984" cy="1015468"/>
          </a:xfrm>
        </p:grpSpPr>
        <p:sp>
          <p:nvSpPr>
            <p:cNvPr id="116" name="Google Shape;116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7" name="Google Shape;117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9" name="Google Shape;119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503001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1" name="Google Shape;121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129" name="Google Shape;129;p20"/>
          <p:cNvGrpSpPr/>
          <p:nvPr/>
        </p:nvGrpSpPr>
        <p:grpSpPr>
          <a:xfrm>
            <a:off x="886708" y="6011017"/>
            <a:ext cx="917986" cy="1015469"/>
            <a:chOff x="0" y="0"/>
            <a:chExt cx="917984" cy="1015468"/>
          </a:xfrm>
        </p:grpSpPr>
        <p:sp>
          <p:nvSpPr>
            <p:cNvPr id="130" name="Google Shape;130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1" name="Google Shape;131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2" name="Google Shape;132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3" name="Google Shape;133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5" name="Google Shape;135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36" name="Google Shape;136;p20"/>
          <p:cNvSpPr txBox="1">
            <a:spLocks noGrp="1"/>
          </p:cNvSpPr>
          <p:nvPr>
            <p:ph type="body" idx="2"/>
          </p:nvPr>
        </p:nvSpPr>
        <p:spPr>
          <a:xfrm>
            <a:off x="2398334" y="3945424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b="0" dirty="0" err="1"/>
              <a:t>Student</a:t>
            </a:r>
            <a:r>
              <a:rPr lang="hu-HU" sz="3200" b="0" dirty="0"/>
              <a:t> </a:t>
            </a:r>
            <a:r>
              <a:rPr lang="hu-HU" sz="3200" b="0" dirty="0" err="1"/>
              <a:t>coordinator</a:t>
            </a:r>
            <a:endParaRPr lang="hu-HU" sz="3200" b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 err="1"/>
              <a:t>Dormitory</a:t>
            </a:r>
            <a:r>
              <a:rPr lang="hu-HU" sz="3200" dirty="0"/>
              <a:t>, Gödöllő</a:t>
            </a:r>
            <a:endParaRPr sz="3200" dirty="0"/>
          </a:p>
        </p:txBody>
      </p:sp>
      <p:sp>
        <p:nvSpPr>
          <p:cNvPr id="137" name="Google Shape;137;p20"/>
          <p:cNvSpPr txBox="1"/>
          <p:nvPr/>
        </p:nvSpPr>
        <p:spPr>
          <a:xfrm>
            <a:off x="2398334" y="2915493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Beáta Kárpáti</a:t>
            </a:r>
            <a:endParaRPr dirty="0"/>
          </a:p>
        </p:txBody>
      </p:sp>
      <p:sp>
        <p:nvSpPr>
          <p:cNvPr id="139" name="Google Shape;139;p20"/>
          <p:cNvSpPr txBox="1"/>
          <p:nvPr/>
        </p:nvSpPr>
        <p:spPr>
          <a:xfrm>
            <a:off x="2398334" y="5984035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Ildikó Fedor</a:t>
            </a:r>
            <a:endParaRPr dirty="0"/>
          </a:p>
        </p:txBody>
      </p:sp>
      <p:sp>
        <p:nvSpPr>
          <p:cNvPr id="140" name="Google Shape;140;p20"/>
          <p:cNvSpPr txBox="1"/>
          <p:nvPr/>
        </p:nvSpPr>
        <p:spPr>
          <a:xfrm>
            <a:off x="2398334" y="7013966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latin typeface="Helvetica Neue"/>
                <a:sym typeface="Helvetica Neue"/>
              </a:rPr>
              <a:t>Head of </a:t>
            </a:r>
            <a:r>
              <a:rPr lang="hu-HU" sz="3200" dirty="0" err="1">
                <a:latin typeface="Helvetica Neue"/>
                <a:sym typeface="Helvetica Neue"/>
              </a:rPr>
              <a:t>Dormitory</a:t>
            </a:r>
            <a:endParaRPr lang="hu-HU" sz="3200" dirty="0">
              <a:latin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latin typeface="Helvetica Neue"/>
                <a:sym typeface="Helvetica Neue"/>
              </a:rPr>
              <a:t>Somogyi Imre </a:t>
            </a:r>
            <a:r>
              <a:rPr lang="hu-HU" sz="3200" dirty="0" err="1">
                <a:latin typeface="Helvetica Neue"/>
                <a:sym typeface="Helvetica Neue"/>
              </a:rPr>
              <a:t>Dormitory</a:t>
            </a:r>
            <a:r>
              <a:rPr lang="hu-HU" sz="3200" dirty="0">
                <a:latin typeface="Helvetica Neue"/>
                <a:sym typeface="Helvetica Neue"/>
              </a:rPr>
              <a:t>, Buda</a:t>
            </a:r>
            <a:endParaRPr dirty="0"/>
          </a:p>
        </p:txBody>
      </p:sp>
      <p:sp>
        <p:nvSpPr>
          <p:cNvPr id="143" name="Google Shape;143;p20"/>
          <p:cNvSpPr txBox="1"/>
          <p:nvPr/>
        </p:nvSpPr>
        <p:spPr>
          <a:xfrm>
            <a:off x="917434" y="639057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Colleagues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Dormitory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(Gödöllő and Buda)</a:t>
            </a: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AEF7AFDF-0081-4B3D-AB90-0F597E8623FF}"/>
              </a:ext>
            </a:extLst>
          </p:cNvPr>
          <p:cNvSpPr txBox="1"/>
          <p:nvPr/>
        </p:nvSpPr>
        <p:spPr>
          <a:xfrm>
            <a:off x="1138548" y="9686232"/>
            <a:ext cx="110466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6000" dirty="0"/>
              <a:t>https://kollegiumok.uni-mate.hu/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F738D29-D7FC-4C5D-8A5C-578B70BD20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62710" y="4137944"/>
            <a:ext cx="7444197" cy="744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8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886708" y="639057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</a:t>
            </a:r>
            <a:r>
              <a:rPr lang="hu-HU" sz="4000" b="1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Doctoral</a:t>
            </a:r>
            <a:r>
              <a:rPr lang="hu-HU" sz="4000" b="1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Schools</a:t>
            </a:r>
            <a:r>
              <a:rPr lang="hu-HU" sz="4000" b="1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Programs</a:t>
            </a:r>
            <a:r>
              <a:rPr lang="hu-HU" sz="4000" b="1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&amp; </a:t>
            </a: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</a:t>
            </a:r>
            <a:r>
              <a:rPr lang="hu-HU" sz="4000" b="1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Persons</a:t>
            </a:r>
            <a:endParaRPr lang="hu-HU" sz="4000" b="1" i="0" u="none" strike="noStrike" cap="none" dirty="0">
              <a:solidFill>
                <a:srgbClr val="FEFD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id="{737A25E7-31CA-4D67-98C6-91ACD1585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827939"/>
              </p:ext>
            </p:extLst>
          </p:nvPr>
        </p:nvGraphicFramePr>
        <p:xfrm>
          <a:off x="236077" y="2196611"/>
          <a:ext cx="7940769" cy="8073529"/>
        </p:xfrm>
        <a:graphic>
          <a:graphicData uri="http://schemas.openxmlformats.org/drawingml/2006/table">
            <a:tbl>
              <a:tblPr/>
              <a:tblGrid>
                <a:gridCol w="1786812">
                  <a:extLst>
                    <a:ext uri="{9D8B030D-6E8A-4147-A177-3AD203B41FA5}">
                      <a16:colId xmlns:a16="http://schemas.microsoft.com/office/drawing/2014/main" val="2587897719"/>
                    </a:ext>
                  </a:extLst>
                </a:gridCol>
                <a:gridCol w="2716791">
                  <a:extLst>
                    <a:ext uri="{9D8B030D-6E8A-4147-A177-3AD203B41FA5}">
                      <a16:colId xmlns:a16="http://schemas.microsoft.com/office/drawing/2014/main" val="16182659"/>
                    </a:ext>
                  </a:extLst>
                </a:gridCol>
                <a:gridCol w="3437166">
                  <a:extLst>
                    <a:ext uri="{9D8B030D-6E8A-4147-A177-3AD203B41FA5}">
                      <a16:colId xmlns:a16="http://schemas.microsoft.com/office/drawing/2014/main" val="1487097613"/>
                    </a:ext>
                  </a:extLst>
                </a:gridCol>
              </a:tblGrid>
              <a:tr h="398192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Poppins Bold" panose="00000800000000000000" pitchFamily="2" charset="-18"/>
                        </a:rPr>
                        <a:t>Doctoral School of Agricultural and Food Sciences</a:t>
                      </a:r>
                      <a:endParaRPr lang="en-US" sz="1600" dirty="0">
                        <a:effectLst/>
                      </a:endParaRPr>
                    </a:p>
                  </a:txBody>
                  <a:tcPr marL="63708" marR="63708" marT="43686" marB="436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2352338"/>
                  </a:ext>
                </a:extLst>
              </a:tr>
              <a:tr h="361994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Head of DS: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8060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60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60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Dr. Melinda Kovács, MHAS</a:t>
                      </a:r>
                      <a:endParaRPr lang="hu-HU" sz="1600" dirty="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8060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5"/>
                        </a:rPr>
                        <a:t>Kovacs.Melinda@uni-mate.hu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472236"/>
                  </a:ext>
                </a:extLst>
              </a:tr>
              <a:tr h="542989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Scientific coordinator of DS: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0096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6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60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6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Dr. Júlia Halász, DSc</a:t>
                      </a:r>
                      <a:endParaRPr lang="hu-HU" sz="1600" dirty="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0096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6"/>
                        </a:rPr>
                        <a:t>Halasz.Julia@uni-mate.hu</a:t>
                      </a:r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293276"/>
                  </a:ext>
                </a:extLst>
              </a:tr>
              <a:tr h="579189">
                <a:tc gridSpan="3">
                  <a:txBody>
                    <a:bodyPr/>
                    <a:lstStyle/>
                    <a:p>
                      <a:pPr algn="ctr"/>
                      <a:r>
                        <a:rPr lang="hu-HU" sz="1600" b="1" dirty="0" err="1">
                          <a:effectLst/>
                          <a:latin typeface="Poppins Bold" panose="00000800000000000000" pitchFamily="2" charset="-18"/>
                        </a:rPr>
                        <a:t>Animal</a:t>
                      </a:r>
                      <a:r>
                        <a:rPr lang="hu-HU" sz="1600" b="1" dirty="0">
                          <a:effectLst/>
                          <a:latin typeface="Poppins Bold" panose="00000800000000000000" pitchFamily="2" charset="-18"/>
                        </a:rPr>
                        <a:t> Science Program</a:t>
                      </a:r>
                      <a:endParaRPr lang="hu-HU" sz="1600" dirty="0">
                        <a:effectLst/>
                      </a:endParaRPr>
                    </a:p>
                    <a:p>
                      <a:pPr algn="ctr"/>
                      <a:r>
                        <a:rPr lang="hu-HU" sz="1600" i="1" dirty="0" err="1">
                          <a:effectLst/>
                          <a:latin typeface="Poppins Italic"/>
                        </a:rPr>
                        <a:t>Agricultural</a:t>
                      </a:r>
                      <a:r>
                        <a:rPr lang="hu-HU" sz="1600" i="1" dirty="0">
                          <a:effectLst/>
                          <a:latin typeface="Poppins Italic"/>
                        </a:rPr>
                        <a:t> </a:t>
                      </a:r>
                      <a:r>
                        <a:rPr lang="hu-HU" sz="1600" i="1" dirty="0" err="1">
                          <a:effectLst/>
                          <a:latin typeface="Poppins Italic"/>
                        </a:rPr>
                        <a:t>Sciences</a:t>
                      </a:r>
                      <a:r>
                        <a:rPr lang="hu-HU" sz="1600" i="1" dirty="0">
                          <a:effectLst/>
                          <a:latin typeface="Poppins Italic"/>
                        </a:rPr>
                        <a:t>/</a:t>
                      </a:r>
                      <a:r>
                        <a:rPr lang="hu-HU" sz="1600" i="1" dirty="0" err="1">
                          <a:effectLst/>
                          <a:latin typeface="Poppins Italic"/>
                        </a:rPr>
                        <a:t>Animal</a:t>
                      </a:r>
                      <a:r>
                        <a:rPr lang="hu-HU" sz="1600" i="1" dirty="0">
                          <a:effectLst/>
                          <a:latin typeface="Poppins Italic"/>
                        </a:rPr>
                        <a:t> </a:t>
                      </a:r>
                      <a:r>
                        <a:rPr lang="hu-HU" sz="1600" i="1" dirty="0" err="1">
                          <a:effectLst/>
                          <a:latin typeface="Poppins Italic"/>
                        </a:rPr>
                        <a:t>Sciences</a:t>
                      </a:r>
                      <a:endParaRPr lang="hu-HU" sz="1600" dirty="0">
                        <a:effectLst/>
                      </a:endParaRPr>
                    </a:p>
                  </a:txBody>
                  <a:tcPr marL="63708" marR="63708" marT="43686" marB="43686" anchor="ctr">
                    <a:lnL w="9525" cap="flat" cmpd="sng" algn="ctr">
                      <a:solidFill>
                        <a:srgbClr val="C0F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F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6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F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165201"/>
                  </a:ext>
                </a:extLst>
              </a:tr>
              <a:tr h="325794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Head of Program: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00E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E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F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E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Dr. András Szabó, DSc</a:t>
                      </a:r>
                      <a:endParaRPr lang="hu-HU" sz="1600" dirty="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00E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F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7"/>
                        </a:rPr>
                        <a:t>Szabo.Andras@uni-mate.hu</a:t>
                      </a:r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04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F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04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691990"/>
                  </a:ext>
                </a:extLst>
              </a:tr>
              <a:tr h="542989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Scientific coordinator of Program: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4017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17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E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17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Henrietta Nagyné Kiszlinger, PhD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4017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8"/>
                        </a:rPr>
                        <a:t>Nagyne.Kiszlinger.Henrietta@uni-mate.hu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04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711434"/>
                  </a:ext>
                </a:extLst>
              </a:tr>
              <a:tr h="579189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Poppins Bold" panose="00000800000000000000" pitchFamily="2" charset="-18"/>
                        </a:rPr>
                        <a:t>Food Science Program</a:t>
                      </a:r>
                      <a:endParaRPr lang="en-US" sz="1600" dirty="0">
                        <a:effectLst/>
                      </a:endParaRPr>
                    </a:p>
                    <a:p>
                      <a:pPr algn="ctr"/>
                      <a:r>
                        <a:rPr lang="en-US" sz="1600" i="1" dirty="0">
                          <a:effectLst/>
                          <a:latin typeface="Poppins Italic"/>
                        </a:rPr>
                        <a:t>Agricultural Sciences/Food Sciences</a:t>
                      </a:r>
                      <a:endParaRPr lang="en-US" sz="1600" dirty="0">
                        <a:effectLst/>
                      </a:endParaRPr>
                    </a:p>
                  </a:txBody>
                  <a:tcPr marL="63708" marR="63708" marT="43686" marB="43686" anchor="ctr">
                    <a:lnL w="9525" cap="flat" cmpd="sng" algn="ctr">
                      <a:solidFill>
                        <a:srgbClr val="4045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45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17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45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147356"/>
                  </a:ext>
                </a:extLst>
              </a:tr>
              <a:tr h="325794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Head of Program: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C02A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2A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45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2A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Gabriella Kiskó, PhD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C02A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45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9"/>
                        </a:rPr>
                        <a:t>Kisko.Gabriella@uni-mate.hu</a:t>
                      </a:r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45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8251619"/>
                  </a:ext>
                </a:extLst>
              </a:tr>
              <a:tr h="542989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Scientific coordinator of Program: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A04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04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2A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04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Krisztina Takács, PhD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A04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10"/>
                        </a:rPr>
                        <a:t>Takacs.Krisztina@uni-mate.hu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98079"/>
                  </a:ext>
                </a:extLst>
              </a:tr>
              <a:tr h="579189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Poppins Bold" panose="00000800000000000000" pitchFamily="2" charset="-18"/>
                        </a:rPr>
                        <a:t>Plant and Horticulture Program</a:t>
                      </a:r>
                      <a:endParaRPr lang="en-US" sz="1600" dirty="0">
                        <a:effectLst/>
                      </a:endParaRPr>
                    </a:p>
                    <a:p>
                      <a:pPr algn="ctr"/>
                      <a:r>
                        <a:rPr lang="en-US" sz="1600" i="1" dirty="0">
                          <a:effectLst/>
                          <a:latin typeface="Poppins Italic"/>
                        </a:rPr>
                        <a:t>Agricultural Sciences/Cro</a:t>
                      </a:r>
                      <a:r>
                        <a:rPr lang="hu-HU" sz="1600" i="1" dirty="0">
                          <a:effectLst/>
                          <a:latin typeface="Poppins Italic"/>
                        </a:rPr>
                        <a:t>p</a:t>
                      </a:r>
                      <a:r>
                        <a:rPr lang="en-US" sz="1600" i="1" dirty="0">
                          <a:effectLst/>
                          <a:latin typeface="Poppins Italic"/>
                        </a:rPr>
                        <a:t> and Horticulture Sciences</a:t>
                      </a:r>
                      <a:endParaRPr lang="en-US" sz="1600" dirty="0">
                        <a:effectLst/>
                      </a:endParaRPr>
                    </a:p>
                  </a:txBody>
                  <a:tcPr marL="63708" marR="63708" marT="43686" marB="43686" anchor="ctr">
                    <a:lnL w="9525" cap="flat" cmpd="sng" algn="ctr">
                      <a:solidFill>
                        <a:srgbClr val="205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5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04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5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02979"/>
                  </a:ext>
                </a:extLst>
              </a:tr>
              <a:tr h="542989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Head of Program: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A060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060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5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060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Éva Zámboriné Németh, DSc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A060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5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11"/>
                        </a:rPr>
                        <a:t>Zamborine.Nemeth.Eva@uni-mate.hu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5F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196898"/>
                  </a:ext>
                </a:extLst>
              </a:tr>
              <a:tr h="796385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Scientific coordinator of Program:</a:t>
                      </a:r>
                      <a:endParaRPr lang="en-US" sz="1600">
                        <a:effectLst/>
                      </a:endParaRPr>
                    </a:p>
                    <a:p>
                      <a:r>
                        <a:rPr lang="en-US" sz="1600">
                          <a:effectLst/>
                        </a:rPr>
                        <a:t>(Horticulture Sc.)</a:t>
                      </a: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A078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078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060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078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Noémi Kappel, PhD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A078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12"/>
                        </a:rPr>
                        <a:t>Kappel.Noemi@uni-mate.hu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88773"/>
                  </a:ext>
                </a:extLst>
              </a:tr>
              <a:tr h="796385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Scientific coordinator of Program:</a:t>
                      </a:r>
                      <a:endParaRPr lang="en-US" sz="1600">
                        <a:effectLst/>
                      </a:endParaRPr>
                    </a:p>
                    <a:p>
                      <a:r>
                        <a:rPr lang="en-US" sz="1600">
                          <a:effectLst/>
                        </a:rPr>
                        <a:t>(Plant Sc.)</a:t>
                      </a: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E05C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5C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078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5C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Anikó Veres, PhD</a:t>
                      </a:r>
                      <a:endParaRPr lang="hu-HU" sz="160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E05C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13"/>
                        </a:rPr>
                        <a:t>Veres.Aniko@uni-mate.hu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3708" marR="63708" marT="43686" marB="43686">
                    <a:lnL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3E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969255"/>
                  </a:ext>
                </a:extLst>
              </a:tr>
            </a:tbl>
          </a:graphicData>
        </a:graphic>
      </p:graphicFrame>
      <p:graphicFrame>
        <p:nvGraphicFramePr>
          <p:cNvPr id="4" name="Táblázat 3">
            <a:extLst>
              <a:ext uri="{FF2B5EF4-FFF2-40B4-BE49-F238E27FC236}">
                <a16:creationId xmlns:a16="http://schemas.microsoft.com/office/drawing/2014/main" id="{F35468FE-1F27-42DA-B98E-E69EA71F8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207448"/>
              </p:ext>
            </p:extLst>
          </p:nvPr>
        </p:nvGraphicFramePr>
        <p:xfrm>
          <a:off x="8452487" y="2102756"/>
          <a:ext cx="8106508" cy="6476319"/>
        </p:xfrm>
        <a:graphic>
          <a:graphicData uri="http://schemas.openxmlformats.org/drawingml/2006/table">
            <a:tbl>
              <a:tblPr/>
              <a:tblGrid>
                <a:gridCol w="1968139">
                  <a:extLst>
                    <a:ext uri="{9D8B030D-6E8A-4147-A177-3AD203B41FA5}">
                      <a16:colId xmlns:a16="http://schemas.microsoft.com/office/drawing/2014/main" val="3030883839"/>
                    </a:ext>
                  </a:extLst>
                </a:gridCol>
                <a:gridCol w="2992492">
                  <a:extLst>
                    <a:ext uri="{9D8B030D-6E8A-4147-A177-3AD203B41FA5}">
                      <a16:colId xmlns:a16="http://schemas.microsoft.com/office/drawing/2014/main" val="4271405577"/>
                    </a:ext>
                  </a:extLst>
                </a:gridCol>
                <a:gridCol w="3145877">
                  <a:extLst>
                    <a:ext uri="{9D8B030D-6E8A-4147-A177-3AD203B41FA5}">
                      <a16:colId xmlns:a16="http://schemas.microsoft.com/office/drawing/2014/main" val="152645795"/>
                    </a:ext>
                  </a:extLst>
                </a:gridCol>
              </a:tblGrid>
              <a:tr h="331966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Poppins Bold" panose="00000800000000000000" pitchFamily="2" charset="-18"/>
                        </a:rPr>
                        <a:t>Doctoral School of Natural Sciences</a:t>
                      </a:r>
                      <a:endParaRPr lang="en-US" sz="1600" dirty="0">
                        <a:effectLst/>
                      </a:endParaRP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929116"/>
                  </a:ext>
                </a:extLst>
              </a:tr>
              <a:tr h="573395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Head of DS: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60A3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A3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A3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Dr. Erika Csákiné Michéli, CMHAS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60A3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A7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A7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14"/>
                        </a:rPr>
                        <a:t>Micheli.Erika@uni-mate.hu</a:t>
                      </a:r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20A7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3D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D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543275"/>
                  </a:ext>
                </a:extLst>
              </a:tr>
              <a:tr h="814825">
                <a:tc>
                  <a:txBody>
                    <a:bodyPr/>
                    <a:lstStyle/>
                    <a:p>
                      <a:r>
                        <a:rPr lang="hu-HU" sz="1600" dirty="0" err="1">
                          <a:effectLst/>
                          <a:latin typeface="Calibri" panose="020F0502020204030204" pitchFamily="34" charset="0"/>
                        </a:rPr>
                        <a:t>Scientific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hu-HU" sz="1600" dirty="0" err="1">
                          <a:effectLst/>
                          <a:latin typeface="Calibri" panose="020F0502020204030204" pitchFamily="34" charset="0"/>
                        </a:rPr>
                        <a:t>coordinator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 of DS: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E0C2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2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A3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2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Dr. Éva Várallyay, DSc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E0C2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3D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A7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D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15"/>
                        </a:rPr>
                        <a:t>Varallyay.Eva@uni-mate.hu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403D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3D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3D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D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354719"/>
                  </a:ext>
                </a:extLst>
              </a:tr>
              <a:tr h="573395">
                <a:tc gridSpan="3">
                  <a:txBody>
                    <a:bodyPr/>
                    <a:lstStyle/>
                    <a:p>
                      <a:pPr algn="ctr"/>
                      <a:r>
                        <a:rPr lang="hu-HU" sz="1600" b="1" dirty="0" err="1">
                          <a:effectLst/>
                          <a:latin typeface="Poppins Bold" panose="00000800000000000000" pitchFamily="2" charset="-18"/>
                        </a:rPr>
                        <a:t>Biological</a:t>
                      </a:r>
                      <a:r>
                        <a:rPr lang="hu-HU" sz="1600" b="1" dirty="0">
                          <a:effectLst/>
                          <a:latin typeface="Poppins Bold" panose="00000800000000000000" pitchFamily="2" charset="-18"/>
                        </a:rPr>
                        <a:t> Science Program</a:t>
                      </a:r>
                      <a:endParaRPr lang="hu-HU" sz="1600" dirty="0">
                        <a:effectLst/>
                      </a:endParaRPr>
                    </a:p>
                    <a:p>
                      <a:pPr algn="ctr"/>
                      <a:r>
                        <a:rPr lang="hu-HU" sz="1600" i="1" dirty="0" err="1">
                          <a:effectLst/>
                          <a:latin typeface="Poppins Italic"/>
                        </a:rPr>
                        <a:t>Natural</a:t>
                      </a:r>
                      <a:r>
                        <a:rPr lang="hu-HU" sz="1600" i="1" dirty="0">
                          <a:effectLst/>
                          <a:latin typeface="Poppins Italic"/>
                        </a:rPr>
                        <a:t> </a:t>
                      </a:r>
                      <a:r>
                        <a:rPr lang="hu-HU" sz="1600" i="1" dirty="0" err="1">
                          <a:effectLst/>
                          <a:latin typeface="Poppins Italic"/>
                        </a:rPr>
                        <a:t>Sciences</a:t>
                      </a:r>
                      <a:r>
                        <a:rPr lang="hu-HU" sz="1600" i="1" dirty="0">
                          <a:effectLst/>
                          <a:latin typeface="Poppins Italic"/>
                        </a:rPr>
                        <a:t>/</a:t>
                      </a:r>
                      <a:r>
                        <a:rPr lang="hu-HU" sz="1600" i="1" dirty="0" err="1">
                          <a:effectLst/>
                          <a:latin typeface="Poppins Italic"/>
                        </a:rPr>
                        <a:t>Biological</a:t>
                      </a:r>
                      <a:r>
                        <a:rPr lang="hu-HU" sz="1600" i="1" dirty="0">
                          <a:effectLst/>
                          <a:latin typeface="Poppins Italic"/>
                        </a:rPr>
                        <a:t> </a:t>
                      </a:r>
                      <a:r>
                        <a:rPr lang="hu-HU" sz="1600" i="1" dirty="0" err="1">
                          <a:effectLst/>
                          <a:latin typeface="Poppins Italic"/>
                        </a:rPr>
                        <a:t>Sciences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 anchor="ctr">
                    <a:lnL w="9525" cap="flat" cmpd="sng" algn="ctr">
                      <a:solidFill>
                        <a:srgbClr val="E06C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6C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2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6C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482314"/>
                  </a:ext>
                </a:extLst>
              </a:tr>
              <a:tr h="331966"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Head of Program: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E0EE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E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6C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E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Dr. Zoltán Nagy, DSc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E0EE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6C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16"/>
                        </a:rPr>
                        <a:t>Nagy.Zoltan@uni-mate.hu</a:t>
                      </a:r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0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6C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0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763471"/>
                  </a:ext>
                </a:extLst>
              </a:tr>
              <a:tr h="814825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Scientific coordinator of Program: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A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A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E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A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János Balogh, PhD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A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0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0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17"/>
                        </a:rPr>
                        <a:t>Balogh.Janos@uni-mate.hu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00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0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0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0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196639"/>
                  </a:ext>
                </a:extLst>
              </a:tr>
              <a:tr h="573395">
                <a:tc gridSpan="3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effectLst/>
                          <a:latin typeface="Poppins Bold" panose="00000800000000000000" pitchFamily="2" charset="-18"/>
                        </a:rPr>
                        <a:t>Environmental Science Program</a:t>
                      </a:r>
                      <a:endParaRPr lang="fr-FR" sz="1600" dirty="0">
                        <a:effectLst/>
                      </a:endParaRPr>
                    </a:p>
                    <a:p>
                      <a:pPr algn="ctr"/>
                      <a:r>
                        <a:rPr lang="fr-FR" sz="1600" i="1" dirty="0">
                          <a:effectLst/>
                          <a:latin typeface="Poppins Italic"/>
                        </a:rPr>
                        <a:t>Natural Sciences/Environmental Sciences</a:t>
                      </a:r>
                      <a:endParaRPr lang="fr-FR" sz="1600" dirty="0">
                        <a:effectLst/>
                      </a:endParaRPr>
                    </a:p>
                  </a:txBody>
                  <a:tcPr marL="66675" marR="66675" anchor="ctr">
                    <a:lnL w="9525" cap="flat" cmpd="sng" algn="ctr">
                      <a:solidFill>
                        <a:srgbClr val="40B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B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A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B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925988"/>
                  </a:ext>
                </a:extLst>
              </a:tr>
              <a:tr h="573395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Head of Program: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80C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C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B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C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András Székács, DSc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80C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F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B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F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18"/>
                        </a:rPr>
                        <a:t>Szekacs.Andras@uni-mate.hu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30F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B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42603"/>
                  </a:ext>
                </a:extLst>
              </a:tr>
              <a:tr h="814825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Scientific coordinator of Program: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40D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D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C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D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Miklós Gulyás, PhD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40D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0F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19"/>
                        </a:rPr>
                        <a:t>Gulyas.Miklos@uni-mate.hu</a:t>
                      </a:r>
                      <a:r>
                        <a:rPr lang="hu-HU" sz="1600" dirty="0">
                          <a:effectLst/>
                          <a:latin typeface="Calibri, sans-serif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385949"/>
                  </a:ext>
                </a:extLst>
              </a:tr>
              <a:tr h="1056254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  <a:latin typeface="Calibri" panose="020F0502020204030204" pitchFamily="34" charset="0"/>
                        </a:rPr>
                        <a:t>Scientific coordinator for international students:</a:t>
                      </a:r>
                      <a:endParaRPr lang="en-US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97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7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D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7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Dr. Mátyás Cserháti, PhD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97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20"/>
                        </a:rPr>
                        <a:t>Cserhati.Matyas@uni-mate.hu</a:t>
                      </a:r>
                      <a:r>
                        <a:rPr lang="hu-HU" sz="1600" dirty="0">
                          <a:effectLst/>
                          <a:latin typeface="Calibri, sans-serif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F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0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F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774161"/>
                  </a:ext>
                </a:extLst>
              </a:tr>
            </a:tbl>
          </a:graphicData>
        </a:graphic>
      </p:graphicFrame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49E1FC6B-62DB-449C-963C-53714ECB6E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902890"/>
              </p:ext>
            </p:extLst>
          </p:nvPr>
        </p:nvGraphicFramePr>
        <p:xfrm>
          <a:off x="8456205" y="8638883"/>
          <a:ext cx="8102790" cy="4968240"/>
        </p:xfrm>
        <a:graphic>
          <a:graphicData uri="http://schemas.openxmlformats.org/drawingml/2006/table">
            <a:tbl>
              <a:tblPr/>
              <a:tblGrid>
                <a:gridCol w="1628775">
                  <a:extLst>
                    <a:ext uri="{9D8B030D-6E8A-4147-A177-3AD203B41FA5}">
                      <a16:colId xmlns:a16="http://schemas.microsoft.com/office/drawing/2014/main" val="3164776490"/>
                    </a:ext>
                  </a:extLst>
                </a:gridCol>
                <a:gridCol w="2476500">
                  <a:extLst>
                    <a:ext uri="{9D8B030D-6E8A-4147-A177-3AD203B41FA5}">
                      <a16:colId xmlns:a16="http://schemas.microsoft.com/office/drawing/2014/main" val="671855409"/>
                    </a:ext>
                  </a:extLst>
                </a:gridCol>
                <a:gridCol w="3997515">
                  <a:extLst>
                    <a:ext uri="{9D8B030D-6E8A-4147-A177-3AD203B41FA5}">
                      <a16:colId xmlns:a16="http://schemas.microsoft.com/office/drawing/2014/main" val="3095484633"/>
                    </a:ext>
                  </a:extLst>
                </a:gridCol>
              </a:tblGrid>
              <a:tr h="314325">
                <a:tc gridSpan="3">
                  <a:txBody>
                    <a:bodyPr/>
                    <a:lstStyle/>
                    <a:p>
                      <a:pPr algn="ctr"/>
                      <a:r>
                        <a:rPr lang="hu-HU" sz="1600" b="1" dirty="0" err="1">
                          <a:effectLst/>
                          <a:latin typeface="Poppins Bold" panose="00000800000000000000" pitchFamily="2" charset="-18"/>
                        </a:rPr>
                        <a:t>Doctoral</a:t>
                      </a:r>
                      <a:r>
                        <a:rPr lang="hu-HU" sz="1600" b="1" dirty="0">
                          <a:effectLst/>
                          <a:latin typeface="Poppins Bold" panose="00000800000000000000" pitchFamily="2" charset="-18"/>
                        </a:rPr>
                        <a:t> </a:t>
                      </a:r>
                      <a:r>
                        <a:rPr lang="hu-HU" sz="1600" b="1" dirty="0" err="1">
                          <a:effectLst/>
                          <a:latin typeface="Poppins Bold" panose="00000800000000000000" pitchFamily="2" charset="-18"/>
                        </a:rPr>
                        <a:t>Scool</a:t>
                      </a:r>
                      <a:r>
                        <a:rPr lang="hu-HU" sz="1600" b="1" dirty="0">
                          <a:effectLst/>
                          <a:latin typeface="Poppins Bold" panose="00000800000000000000" pitchFamily="2" charset="-18"/>
                        </a:rPr>
                        <a:t> of </a:t>
                      </a:r>
                      <a:r>
                        <a:rPr lang="hu-HU" sz="1600" b="1" dirty="0" err="1">
                          <a:solidFill>
                            <a:srgbClr val="000000"/>
                          </a:solidFill>
                          <a:effectLst/>
                          <a:latin typeface="Poppins Bold" panose="00000800000000000000" pitchFamily="2" charset="-18"/>
                        </a:rPr>
                        <a:t>Engineering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781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Head of DS: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8085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5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5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László Bozó, MHAS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8085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1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1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21"/>
                        </a:rPr>
                        <a:t>Bozo.Laszlo@uni-mate.hu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B01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19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19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434947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r>
                        <a:rPr lang="hu-HU" sz="1600" dirty="0" err="1">
                          <a:effectLst/>
                          <a:latin typeface="Calibri" panose="020F0502020204030204" pitchFamily="34" charset="0"/>
                        </a:rPr>
                        <a:t>Scientific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hu-HU" sz="1600" dirty="0" err="1">
                          <a:effectLst/>
                          <a:latin typeface="Calibri" panose="020F0502020204030204" pitchFamily="34" charset="0"/>
                        </a:rPr>
                        <a:t>coordinator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 of DS: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40A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A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5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A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Ágnes Sallay, PhD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40A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1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1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1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22"/>
                        </a:rPr>
                        <a:t>Sallay.Agnes@uni-mate.hu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501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1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19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1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335053"/>
                  </a:ext>
                </a:extLst>
              </a:tr>
              <a:tr h="276225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Poppins Bold" panose="00000800000000000000" pitchFamily="2" charset="-18"/>
                        </a:rPr>
                        <a:t>Mechanical Engineering Program</a:t>
                      </a:r>
                      <a:endParaRPr lang="en-US" sz="1600" dirty="0">
                        <a:effectLst/>
                      </a:endParaRPr>
                    </a:p>
                    <a:p>
                      <a:pPr algn="ctr"/>
                      <a:r>
                        <a:rPr lang="en-US" sz="1600" i="1" dirty="0">
                          <a:effectLst/>
                          <a:latin typeface="Poppins Italic"/>
                        </a:rPr>
                        <a:t>Engineering Sciences/Engineering Sciences</a:t>
                      </a:r>
                      <a:endParaRPr lang="en-US" sz="1600" dirty="0">
                        <a:effectLst/>
                      </a:endParaRPr>
                    </a:p>
                  </a:txBody>
                  <a:tcPr marL="66675" marR="66675" anchor="ctr">
                    <a:lnL w="9525" cap="flat" cmpd="sng" algn="ctr">
                      <a:solidFill>
                        <a:srgbClr val="007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A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445157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Head of Program: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E0B6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B6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B6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Gábor Kalácska, DSc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E0B6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1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1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23"/>
                        </a:rPr>
                        <a:t>Kalacska.Gabor@uni-mate.hu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01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7948689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r>
                        <a:rPr lang="hu-HU" sz="1600" dirty="0" err="1">
                          <a:effectLst/>
                          <a:latin typeface="Calibri" panose="020F0502020204030204" pitchFamily="34" charset="0"/>
                        </a:rPr>
                        <a:t>Scientific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hu-HU" sz="1600" dirty="0" err="1">
                          <a:effectLst/>
                          <a:latin typeface="Calibri" panose="020F0502020204030204" pitchFamily="34" charset="0"/>
                        </a:rPr>
                        <a:t>coordinator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 of Program: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60B0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B0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B6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B0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István Seres, PhD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60B0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19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1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19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24"/>
                        </a:rPr>
                        <a:t>Seres.Istvan@uni-mate.hu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5019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1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18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237888"/>
                  </a:ext>
                </a:extLst>
              </a:tr>
              <a:tr h="276225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Poppins Bold" panose="00000800000000000000" pitchFamily="2" charset="-18"/>
                        </a:rPr>
                        <a:t>Landscape Architecture Program</a:t>
                      </a:r>
                      <a:endParaRPr lang="en-US" sz="1600" dirty="0">
                        <a:effectLst/>
                      </a:endParaRPr>
                    </a:p>
                    <a:p>
                      <a:pPr algn="ctr"/>
                      <a:r>
                        <a:rPr lang="en-US" sz="1600" i="1" dirty="0">
                          <a:effectLst/>
                          <a:latin typeface="Poppins Italic"/>
                        </a:rPr>
                        <a:t>Engineering Sciences/Agricultural Engineering Sciences</a:t>
                      </a:r>
                      <a:endParaRPr lang="en-US" sz="1600" dirty="0">
                        <a:effectLst/>
                      </a:endParaRPr>
                    </a:p>
                  </a:txBody>
                  <a:tcPr marL="66675" marR="66675" anchor="ctr">
                    <a:lnL w="9525" cap="flat" cmpd="sng" algn="ctr">
                      <a:solidFill>
                        <a:srgbClr val="D0A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A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B0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A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214749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Head of Program: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407D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7D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A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7D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László Bozó, MHAS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407D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0B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A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0B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21"/>
                        </a:rPr>
                        <a:t>Bozo.Laszlo@uni-mate.hu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700B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09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A7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09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16712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r>
                        <a:rPr lang="hu-HU" sz="1600" dirty="0" err="1">
                          <a:effectLst/>
                          <a:latin typeface="Calibri" panose="020F0502020204030204" pitchFamily="34" charset="0"/>
                        </a:rPr>
                        <a:t>Scientific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hu-HU" sz="1600" dirty="0" err="1">
                          <a:effectLst/>
                          <a:latin typeface="Calibri" panose="020F0502020204030204" pitchFamily="34" charset="0"/>
                        </a:rPr>
                        <a:t>coordinator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 of Program: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D025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25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7D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25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Ágnes Sallay, PhD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D025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0B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22"/>
                        </a:rPr>
                        <a:t>Sallay.Agnes@uni-mate.hu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B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1B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009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1B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631366"/>
                  </a:ext>
                </a:extLst>
              </a:tr>
            </a:tbl>
          </a:graphicData>
        </a:graphic>
      </p:graphicFrame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E29A51BA-72A4-45D0-A2ED-A0FC9C0B15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898280"/>
              </p:ext>
            </p:extLst>
          </p:nvPr>
        </p:nvGraphicFramePr>
        <p:xfrm>
          <a:off x="16906632" y="2080078"/>
          <a:ext cx="7241291" cy="7011166"/>
        </p:xfrm>
        <a:graphic>
          <a:graphicData uri="http://schemas.openxmlformats.org/drawingml/2006/table">
            <a:tbl>
              <a:tblPr/>
              <a:tblGrid>
                <a:gridCol w="1786812">
                  <a:extLst>
                    <a:ext uri="{9D8B030D-6E8A-4147-A177-3AD203B41FA5}">
                      <a16:colId xmlns:a16="http://schemas.microsoft.com/office/drawing/2014/main" val="3257500459"/>
                    </a:ext>
                  </a:extLst>
                </a:gridCol>
                <a:gridCol w="2716790">
                  <a:extLst>
                    <a:ext uri="{9D8B030D-6E8A-4147-A177-3AD203B41FA5}">
                      <a16:colId xmlns:a16="http://schemas.microsoft.com/office/drawing/2014/main" val="1830082140"/>
                    </a:ext>
                  </a:extLst>
                </a:gridCol>
                <a:gridCol w="2737689">
                  <a:extLst>
                    <a:ext uri="{9D8B030D-6E8A-4147-A177-3AD203B41FA5}">
                      <a16:colId xmlns:a16="http://schemas.microsoft.com/office/drawing/2014/main" val="3113433589"/>
                    </a:ext>
                  </a:extLst>
                </a:gridCol>
              </a:tblGrid>
              <a:tr h="335317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Poppins Bold" panose="00000800000000000000" pitchFamily="2" charset="-18"/>
                        </a:rPr>
                        <a:t>Doctoral School of Economic and Regional Sciences</a:t>
                      </a:r>
                      <a:endParaRPr lang="en-US" sz="1600" dirty="0">
                        <a:effectLst/>
                      </a:endParaRP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219445"/>
                  </a:ext>
                </a:extLst>
              </a:tr>
              <a:tr h="579183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Head of DS: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C02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2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2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Dr. </a:t>
                      </a:r>
                      <a:r>
                        <a:rPr lang="hu-HU" sz="1600" dirty="0" err="1">
                          <a:effectLst/>
                          <a:latin typeface="Calibri" panose="020F0502020204030204" pitchFamily="34" charset="0"/>
                        </a:rPr>
                        <a:t>Viktoria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 Szente, PhD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C02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25"/>
                        </a:rPr>
                        <a:t>Szente.Viktoria@uni-mate.hu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5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1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1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404097"/>
                  </a:ext>
                </a:extLst>
              </a:tr>
              <a:tr h="823050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Scientific coordinator of DS: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403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3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24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Kinga Szabó, PhD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403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1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1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26"/>
                        </a:rPr>
                        <a:t>Szabo.Kinga@uni-mate.hu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501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19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1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19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046282"/>
                  </a:ext>
                </a:extLst>
              </a:tr>
              <a:tr h="1066917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  <a:latin typeface="Calibri" panose="020F0502020204030204" pitchFamily="34" charset="0"/>
                        </a:rPr>
                        <a:t>Scientific coordinator for international students:</a:t>
                      </a:r>
                      <a:endParaRPr lang="en-US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4037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37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32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37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Dr. Mária Farkasné Fekete, PhD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4037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0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1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0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27"/>
                        </a:rPr>
                        <a:t>Farkasne.Fekete.Maria@uni-mate.hu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D00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1A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19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1A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860612"/>
                  </a:ext>
                </a:extLst>
              </a:tr>
              <a:tr h="823050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Poppins Bold" panose="00000800000000000000" pitchFamily="2" charset="-18"/>
                        </a:rPr>
                        <a:t>Sustainable Business and Management Program</a:t>
                      </a:r>
                      <a:endParaRPr lang="en-US" sz="1600" dirty="0">
                        <a:effectLst/>
                      </a:endParaRPr>
                    </a:p>
                    <a:p>
                      <a:pPr algn="ctr"/>
                      <a:r>
                        <a:rPr lang="en-US" sz="1600" i="1" dirty="0">
                          <a:effectLst/>
                          <a:latin typeface="Poppins Italic"/>
                        </a:rPr>
                        <a:t>Social Sciences/Management and Business Administration Sciences</a:t>
                      </a:r>
                      <a:endParaRPr lang="en-US" sz="1600" dirty="0">
                        <a:effectLst/>
                      </a:endParaRPr>
                    </a:p>
                  </a:txBody>
                  <a:tcPr marL="66675" marR="66675" anchor="ctr">
                    <a:lnL w="9525" cap="flat" cmpd="sng" algn="ctr">
                      <a:solidFill>
                        <a:srgbClr val="004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4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37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4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36715"/>
                  </a:ext>
                </a:extLst>
              </a:tr>
              <a:tr h="579183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Head of Program: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4B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4B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4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4B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Dr. Viktória Szente, PhD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4B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1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4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1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25"/>
                        </a:rPr>
                        <a:t>Szente.Viktoria@uni-mate.hu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D01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0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4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0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298713"/>
                  </a:ext>
                </a:extLst>
              </a:tr>
              <a:tr h="823050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Scientific coordinator of Program: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C05B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5B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4B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5B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Emese Prihoda, PhD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C05B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0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1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0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28"/>
                        </a:rPr>
                        <a:t>Prihoda.Emese@uni-mate.hu</a:t>
                      </a:r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D00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1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00F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1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916542"/>
                  </a:ext>
                </a:extLst>
              </a:tr>
              <a:tr h="579183">
                <a:tc gridSpan="3">
                  <a:txBody>
                    <a:bodyPr/>
                    <a:lstStyle/>
                    <a:p>
                      <a:pPr algn="ctr"/>
                      <a:r>
                        <a:rPr lang="hu-HU" sz="1600" b="1" dirty="0" err="1">
                          <a:effectLst/>
                          <a:latin typeface="Poppins Bold" panose="00000800000000000000" pitchFamily="2" charset="-18"/>
                        </a:rPr>
                        <a:t>Regional</a:t>
                      </a:r>
                      <a:r>
                        <a:rPr lang="hu-HU" sz="1600" b="1" dirty="0">
                          <a:effectLst/>
                          <a:latin typeface="Poppins Bold" panose="00000800000000000000" pitchFamily="2" charset="-18"/>
                        </a:rPr>
                        <a:t> </a:t>
                      </a:r>
                      <a:r>
                        <a:rPr lang="hu-HU" sz="1600" b="1" dirty="0" err="1">
                          <a:effectLst/>
                          <a:latin typeface="Poppins Bold" panose="00000800000000000000" pitchFamily="2" charset="-18"/>
                        </a:rPr>
                        <a:t>Economic</a:t>
                      </a:r>
                      <a:r>
                        <a:rPr lang="hu-HU" sz="1600" b="1" dirty="0">
                          <a:effectLst/>
                          <a:latin typeface="Poppins Bold" panose="00000800000000000000" pitchFamily="2" charset="-18"/>
                        </a:rPr>
                        <a:t> </a:t>
                      </a:r>
                      <a:r>
                        <a:rPr lang="hu-HU" sz="1600" b="1" dirty="0" err="1">
                          <a:effectLst/>
                          <a:latin typeface="Poppins Bold" panose="00000800000000000000" pitchFamily="2" charset="-18"/>
                        </a:rPr>
                        <a:t>Development</a:t>
                      </a:r>
                      <a:r>
                        <a:rPr lang="hu-HU" sz="1600" b="1" dirty="0">
                          <a:effectLst/>
                          <a:latin typeface="Poppins Bold" panose="00000800000000000000" pitchFamily="2" charset="-18"/>
                        </a:rPr>
                        <a:t> and Management Program</a:t>
                      </a:r>
                      <a:endParaRPr lang="hu-HU" sz="1600" dirty="0">
                        <a:effectLst/>
                      </a:endParaRPr>
                    </a:p>
                    <a:p>
                      <a:pPr algn="ctr"/>
                      <a:r>
                        <a:rPr lang="hu-HU" sz="1600" i="1" dirty="0" err="1">
                          <a:effectLst/>
                          <a:latin typeface="Poppins Italic"/>
                        </a:rPr>
                        <a:t>Social</a:t>
                      </a:r>
                      <a:r>
                        <a:rPr lang="hu-HU" sz="1600" i="1" dirty="0">
                          <a:effectLst/>
                          <a:latin typeface="Poppins Italic"/>
                        </a:rPr>
                        <a:t> </a:t>
                      </a:r>
                      <a:r>
                        <a:rPr lang="hu-HU" sz="1600" i="1" dirty="0" err="1">
                          <a:effectLst/>
                          <a:latin typeface="Poppins Italic"/>
                        </a:rPr>
                        <a:t>Sciences</a:t>
                      </a:r>
                      <a:r>
                        <a:rPr lang="hu-HU" sz="1600" i="1" dirty="0">
                          <a:effectLst/>
                          <a:latin typeface="Poppins Italic"/>
                        </a:rPr>
                        <a:t>/</a:t>
                      </a:r>
                      <a:r>
                        <a:rPr lang="hu-HU" sz="1600" i="1" dirty="0" err="1">
                          <a:effectLst/>
                          <a:latin typeface="Poppins Italic"/>
                        </a:rPr>
                        <a:t>Regional</a:t>
                      </a:r>
                      <a:r>
                        <a:rPr lang="hu-HU" sz="1600" i="1" dirty="0">
                          <a:effectLst/>
                          <a:latin typeface="Poppins Italic"/>
                        </a:rPr>
                        <a:t> </a:t>
                      </a:r>
                      <a:r>
                        <a:rPr lang="hu-HU" sz="1600" i="1" dirty="0" err="1">
                          <a:effectLst/>
                          <a:latin typeface="Poppins Italic"/>
                        </a:rPr>
                        <a:t>Sciences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 anchor="ctr">
                    <a:lnL w="9525" cap="flat" cmpd="sng" algn="ctr">
                      <a:solidFill>
                        <a:srgbClr val="806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6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5B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6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234537"/>
                  </a:ext>
                </a:extLst>
              </a:tr>
              <a:tr h="579183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Head of Program: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8068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68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6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68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József Káposzta, CSc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8068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1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6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1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29"/>
                        </a:rPr>
                        <a:t>Kaposzta.Jozsef@uni-mate.hu</a:t>
                      </a:r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301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6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720096"/>
                  </a:ext>
                </a:extLst>
              </a:tr>
              <a:tr h="823050"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Scientific coordinator of Program: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C07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7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68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7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  <a:latin typeface="Calibri" panose="020F0502020204030204" pitchFamily="34" charset="0"/>
                        </a:rPr>
                        <a:t>Dr. Kitti Némediné Kollár, PhD</a:t>
                      </a:r>
                      <a:endParaRPr lang="hu-HU" sz="160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C07C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1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01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1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u="none" strike="noStrike" dirty="0">
                          <a:solidFill>
                            <a:srgbClr val="007548"/>
                          </a:solidFill>
                          <a:effectLst/>
                          <a:latin typeface="Poppins Semi Bold"/>
                          <a:hlinkClick r:id="rId30"/>
                        </a:rPr>
                        <a:t>Nemedine.Kollar.Kitti@uni-mate.hu</a:t>
                      </a:r>
                      <a:r>
                        <a:rPr lang="hu-HU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hu-HU" sz="1600" dirty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901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16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004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251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20"/>
          <p:cNvGrpSpPr/>
          <p:nvPr/>
        </p:nvGrpSpPr>
        <p:grpSpPr>
          <a:xfrm>
            <a:off x="886708" y="2514418"/>
            <a:ext cx="917986" cy="1015470"/>
            <a:chOff x="0" y="0"/>
            <a:chExt cx="917984" cy="1015468"/>
          </a:xfrm>
        </p:grpSpPr>
        <p:sp>
          <p:nvSpPr>
            <p:cNvPr id="116" name="Google Shape;116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7" name="Google Shape;117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9" name="Google Shape;119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503001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1" name="Google Shape;121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129" name="Google Shape;129;p20"/>
          <p:cNvGrpSpPr/>
          <p:nvPr/>
        </p:nvGrpSpPr>
        <p:grpSpPr>
          <a:xfrm>
            <a:off x="886708" y="5715485"/>
            <a:ext cx="917986" cy="1015469"/>
            <a:chOff x="0" y="0"/>
            <a:chExt cx="917984" cy="1015468"/>
          </a:xfrm>
        </p:grpSpPr>
        <p:sp>
          <p:nvSpPr>
            <p:cNvPr id="130" name="Google Shape;130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1" name="Google Shape;131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2" name="Google Shape;132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3" name="Google Shape;133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5" name="Google Shape;135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36" name="Google Shape;136;p20"/>
          <p:cNvSpPr txBox="1">
            <a:spLocks noGrp="1"/>
          </p:cNvSpPr>
          <p:nvPr>
            <p:ph type="body" idx="2"/>
          </p:nvPr>
        </p:nvSpPr>
        <p:spPr>
          <a:xfrm>
            <a:off x="2398334" y="3539190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b="0" dirty="0">
                <a:hlinkClick r:id="rId4"/>
              </a:rPr>
              <a:t>https://en.uni-mate.hu/</a:t>
            </a:r>
            <a:endParaRPr lang="hu-HU" sz="3200" b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hlinkClick r:id="rId5"/>
              </a:rPr>
              <a:t>https://phd.uni-mate.hu/</a:t>
            </a:r>
            <a:endParaRPr lang="hu-HU" sz="3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hlinkClick r:id="rId6"/>
              </a:rPr>
              <a:t>https://doktori.hu/</a:t>
            </a:r>
            <a:r>
              <a:rPr lang="hu-HU" sz="3200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dirty="0"/>
          </a:p>
        </p:txBody>
      </p:sp>
      <p:sp>
        <p:nvSpPr>
          <p:cNvPr id="137" name="Google Shape;137;p20"/>
          <p:cNvSpPr txBox="1"/>
          <p:nvPr/>
        </p:nvSpPr>
        <p:spPr>
          <a:xfrm>
            <a:off x="2398334" y="2509259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4800" b="1" dirty="0">
                <a:solidFill>
                  <a:srgbClr val="08422D"/>
                </a:solidFill>
                <a:latin typeface="Calibri" panose="020F0502020204030204" pitchFamily="34" charset="0"/>
              </a:rPr>
              <a:t>WEBSITES</a:t>
            </a:r>
            <a:endParaRPr sz="4800" b="1" dirty="0">
              <a:solidFill>
                <a:srgbClr val="08422D"/>
              </a:solidFill>
              <a:latin typeface="Calibri" panose="020F0502020204030204" pitchFamily="34" charset="0"/>
            </a:endParaRPr>
          </a:p>
        </p:txBody>
      </p:sp>
      <p:sp>
        <p:nvSpPr>
          <p:cNvPr id="139" name="Google Shape;139;p20"/>
          <p:cNvSpPr txBox="1"/>
          <p:nvPr/>
        </p:nvSpPr>
        <p:spPr>
          <a:xfrm>
            <a:off x="2398334" y="5688503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40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FACEBOOK</a:t>
            </a:r>
            <a:endParaRPr sz="4000" dirty="0"/>
          </a:p>
        </p:txBody>
      </p:sp>
      <p:sp>
        <p:nvSpPr>
          <p:cNvPr id="140" name="Google Shape;140;p20"/>
          <p:cNvSpPr txBox="1"/>
          <p:nvPr/>
        </p:nvSpPr>
        <p:spPr>
          <a:xfrm>
            <a:off x="2398334" y="6718434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 err="1">
                <a:latin typeface="Helvetica Neue"/>
                <a:sym typeface="Helvetica Neue"/>
              </a:rPr>
              <a:t>Join</a:t>
            </a:r>
            <a:r>
              <a:rPr lang="hu-HU" sz="3200" dirty="0">
                <a:latin typeface="Helvetica Neue"/>
                <a:sym typeface="Helvetica Neue"/>
              </a:rPr>
              <a:t> „International </a:t>
            </a:r>
            <a:r>
              <a:rPr lang="hu-HU" sz="3200" dirty="0" err="1">
                <a:latin typeface="Helvetica Neue"/>
                <a:sym typeface="Helvetica Neue"/>
              </a:rPr>
              <a:t>students</a:t>
            </a:r>
            <a:r>
              <a:rPr lang="hu-HU" sz="3200" dirty="0">
                <a:latin typeface="Helvetica Neue"/>
                <a:sym typeface="Helvetica Neue"/>
              </a:rPr>
              <a:t> </a:t>
            </a:r>
            <a:r>
              <a:rPr lang="hu-HU" sz="3200" dirty="0" err="1">
                <a:latin typeface="Helvetica Neue"/>
                <a:sym typeface="Helvetica Neue"/>
              </a:rPr>
              <a:t>at</a:t>
            </a:r>
            <a:r>
              <a:rPr lang="hu-HU" sz="3200" dirty="0">
                <a:latin typeface="Helvetica Neue"/>
                <a:sym typeface="Helvetica Neue"/>
              </a:rPr>
              <a:t> MATE (</a:t>
            </a:r>
            <a:r>
              <a:rPr lang="hu-HU" sz="3200" dirty="0" err="1">
                <a:latin typeface="Helvetica Neue"/>
                <a:sym typeface="Helvetica Neue"/>
              </a:rPr>
              <a:t>former</a:t>
            </a:r>
            <a:r>
              <a:rPr lang="hu-HU" sz="3200" dirty="0">
                <a:latin typeface="Helvetica Neue"/>
                <a:sym typeface="Helvetica Neue"/>
              </a:rPr>
              <a:t> SZIU)” and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latin typeface="Helvetica Neue"/>
                <a:sym typeface="Helvetica Neue"/>
              </a:rPr>
              <a:t>„International PhD </a:t>
            </a:r>
            <a:r>
              <a:rPr lang="hu-HU" sz="3200" dirty="0" err="1">
                <a:latin typeface="Helvetica Neue"/>
                <a:sym typeface="Helvetica Neue"/>
              </a:rPr>
              <a:t>students</a:t>
            </a:r>
            <a:r>
              <a:rPr lang="hu-HU" sz="3200" dirty="0">
                <a:latin typeface="Helvetica Neue"/>
                <a:sym typeface="Helvetica Neue"/>
              </a:rPr>
              <a:t> MATE (</a:t>
            </a:r>
            <a:r>
              <a:rPr lang="hu-HU" sz="3200" dirty="0" err="1">
                <a:latin typeface="Helvetica Neue"/>
                <a:sym typeface="Helvetica Neue"/>
              </a:rPr>
              <a:t>former</a:t>
            </a:r>
            <a:r>
              <a:rPr lang="hu-HU" sz="3200" dirty="0">
                <a:latin typeface="Helvetica Neue"/>
                <a:sym typeface="Helvetica Neue"/>
              </a:rPr>
              <a:t> SZIU)” </a:t>
            </a:r>
            <a:r>
              <a:rPr lang="hu-HU" sz="3200" dirty="0" err="1">
                <a:latin typeface="Helvetica Neue"/>
                <a:sym typeface="Helvetica Neue"/>
              </a:rPr>
              <a:t>groups</a:t>
            </a:r>
            <a:endParaRPr lang="en-US" dirty="0"/>
          </a:p>
        </p:txBody>
      </p:sp>
      <p:sp>
        <p:nvSpPr>
          <p:cNvPr id="143" name="Google Shape;143;p20"/>
          <p:cNvSpPr txBox="1"/>
          <p:nvPr/>
        </p:nvSpPr>
        <p:spPr>
          <a:xfrm>
            <a:off x="886708" y="639057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Key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sources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of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information</a:t>
            </a:r>
            <a:endParaRPr lang="hu-HU" sz="4000" b="1" i="0" u="none" strike="noStrike" cap="none" dirty="0">
              <a:solidFill>
                <a:srgbClr val="FEFD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oogle Shape;129;p20">
            <a:extLst>
              <a:ext uri="{FF2B5EF4-FFF2-40B4-BE49-F238E27FC236}">
                <a16:creationId xmlns:a16="http://schemas.microsoft.com/office/drawing/2014/main" id="{22A7A93F-44C9-4A3B-98D5-93F0BBA143BB}"/>
              </a:ext>
            </a:extLst>
          </p:cNvPr>
          <p:cNvGrpSpPr/>
          <p:nvPr/>
        </p:nvGrpSpPr>
        <p:grpSpPr>
          <a:xfrm>
            <a:off x="886708" y="8812778"/>
            <a:ext cx="917986" cy="1015469"/>
            <a:chOff x="0" y="0"/>
            <a:chExt cx="917984" cy="1015468"/>
          </a:xfrm>
        </p:grpSpPr>
        <p:sp>
          <p:nvSpPr>
            <p:cNvPr id="24" name="Google Shape;130;p20">
              <a:extLst>
                <a:ext uri="{FF2B5EF4-FFF2-40B4-BE49-F238E27FC236}">
                  <a16:creationId xmlns:a16="http://schemas.microsoft.com/office/drawing/2014/main" id="{FABCD4E2-E0FA-4914-8B96-6D6E80B02558}"/>
                </a:ext>
              </a:extLst>
            </p:cNvPr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5" name="Google Shape;131;p20">
              <a:extLst>
                <a:ext uri="{FF2B5EF4-FFF2-40B4-BE49-F238E27FC236}">
                  <a16:creationId xmlns:a16="http://schemas.microsoft.com/office/drawing/2014/main" id="{BEDE1FBC-06CB-4B9D-8896-6FD7F6A63C84}"/>
                </a:ext>
              </a:extLst>
            </p:cNvPr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6" name="Google Shape;132;p20">
              <a:extLst>
                <a:ext uri="{FF2B5EF4-FFF2-40B4-BE49-F238E27FC236}">
                  <a16:creationId xmlns:a16="http://schemas.microsoft.com/office/drawing/2014/main" id="{66A88714-77F0-4097-960D-807AD27540AA}"/>
                </a:ext>
              </a:extLst>
            </p:cNvPr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7" name="Google Shape;133;p20">
              <a:extLst>
                <a:ext uri="{FF2B5EF4-FFF2-40B4-BE49-F238E27FC236}">
                  <a16:creationId xmlns:a16="http://schemas.microsoft.com/office/drawing/2014/main" id="{93D5184B-61CD-4D5D-A483-1EB9F83052C2}"/>
                </a:ext>
              </a:extLst>
            </p:cNvPr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8" name="Google Shape;134;p20">
              <a:extLst>
                <a:ext uri="{FF2B5EF4-FFF2-40B4-BE49-F238E27FC236}">
                  <a16:creationId xmlns:a16="http://schemas.microsoft.com/office/drawing/2014/main" id="{83B8D3E4-90C0-4025-B3E6-E0866D7E4FFA}"/>
                </a:ext>
              </a:extLst>
            </p:cNvPr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9" name="Google Shape;135;p20">
              <a:extLst>
                <a:ext uri="{FF2B5EF4-FFF2-40B4-BE49-F238E27FC236}">
                  <a16:creationId xmlns:a16="http://schemas.microsoft.com/office/drawing/2014/main" id="{FC15D9B5-5926-4DFE-81D5-D6A94AA10526}"/>
                </a:ext>
              </a:extLst>
            </p:cNvPr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30" name="Google Shape;139;p20">
            <a:extLst>
              <a:ext uri="{FF2B5EF4-FFF2-40B4-BE49-F238E27FC236}">
                <a16:creationId xmlns:a16="http://schemas.microsoft.com/office/drawing/2014/main" id="{15566856-F500-4C6D-B8E8-B706C8B73E4C}"/>
              </a:ext>
            </a:extLst>
          </p:cNvPr>
          <p:cNvSpPr txBox="1"/>
          <p:nvPr/>
        </p:nvSpPr>
        <p:spPr>
          <a:xfrm>
            <a:off x="2398334" y="8785796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40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RULES AND PROCEDURES</a:t>
            </a:r>
            <a:endParaRPr sz="4000" dirty="0"/>
          </a:p>
        </p:txBody>
      </p:sp>
      <p:sp>
        <p:nvSpPr>
          <p:cNvPr id="31" name="Google Shape;140;p20">
            <a:extLst>
              <a:ext uri="{FF2B5EF4-FFF2-40B4-BE49-F238E27FC236}">
                <a16:creationId xmlns:a16="http://schemas.microsoft.com/office/drawing/2014/main" id="{400F7DD0-491E-4768-9114-75508A2B552C}"/>
              </a:ext>
            </a:extLst>
          </p:cNvPr>
          <p:cNvSpPr txBox="1"/>
          <p:nvPr/>
        </p:nvSpPr>
        <p:spPr>
          <a:xfrm>
            <a:off x="2398334" y="9828247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latin typeface="Helvetica Neue"/>
                <a:sym typeface="Helvetica Neue"/>
                <a:hlinkClick r:id="rId8"/>
              </a:rPr>
              <a:t>https://phd.uni-mate.hu/regulations</a:t>
            </a:r>
            <a:endParaRPr lang="hu-HU" sz="3200" dirty="0">
              <a:latin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lang="en-US" dirty="0"/>
          </a:p>
        </p:txBody>
      </p:sp>
      <p:grpSp>
        <p:nvGrpSpPr>
          <p:cNvPr id="32" name="Google Shape;115;p20">
            <a:extLst>
              <a:ext uri="{FF2B5EF4-FFF2-40B4-BE49-F238E27FC236}">
                <a16:creationId xmlns:a16="http://schemas.microsoft.com/office/drawing/2014/main" id="{622F624E-EB28-4EDD-A430-ED7ABE41727F}"/>
              </a:ext>
            </a:extLst>
          </p:cNvPr>
          <p:cNvGrpSpPr/>
          <p:nvPr/>
        </p:nvGrpSpPr>
        <p:grpSpPr>
          <a:xfrm>
            <a:off x="12408171" y="3176773"/>
            <a:ext cx="917986" cy="1015470"/>
            <a:chOff x="0" y="0"/>
            <a:chExt cx="917984" cy="1015468"/>
          </a:xfrm>
        </p:grpSpPr>
        <p:sp>
          <p:nvSpPr>
            <p:cNvPr id="33" name="Google Shape;116;p20">
              <a:extLst>
                <a:ext uri="{FF2B5EF4-FFF2-40B4-BE49-F238E27FC236}">
                  <a16:creationId xmlns:a16="http://schemas.microsoft.com/office/drawing/2014/main" id="{7E9B0F88-2669-4562-8158-4C2E0A45AC68}"/>
                </a:ext>
              </a:extLst>
            </p:cNvPr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4" name="Google Shape;117;p20">
              <a:extLst>
                <a:ext uri="{FF2B5EF4-FFF2-40B4-BE49-F238E27FC236}">
                  <a16:creationId xmlns:a16="http://schemas.microsoft.com/office/drawing/2014/main" id="{1790CECD-AD43-4808-B6CB-FEDE31D1650C}"/>
                </a:ext>
              </a:extLst>
            </p:cNvPr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5" name="Google Shape;118;p20">
              <a:extLst>
                <a:ext uri="{FF2B5EF4-FFF2-40B4-BE49-F238E27FC236}">
                  <a16:creationId xmlns:a16="http://schemas.microsoft.com/office/drawing/2014/main" id="{175689C6-B9EB-4370-869E-791A292B9D66}"/>
                </a:ext>
              </a:extLst>
            </p:cNvPr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6" name="Google Shape;119;p20">
              <a:extLst>
                <a:ext uri="{FF2B5EF4-FFF2-40B4-BE49-F238E27FC236}">
                  <a16:creationId xmlns:a16="http://schemas.microsoft.com/office/drawing/2014/main" id="{86FF21EA-3AE1-40A3-8FE7-7A57987333E4}"/>
                </a:ext>
              </a:extLst>
            </p:cNvPr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7" name="Google Shape;120;p20">
              <a:extLst>
                <a:ext uri="{FF2B5EF4-FFF2-40B4-BE49-F238E27FC236}">
                  <a16:creationId xmlns:a16="http://schemas.microsoft.com/office/drawing/2014/main" id="{A8C2180A-7C1D-41B9-8C52-DA0998DF8A7A}"/>
                </a:ext>
              </a:extLst>
            </p:cNvPr>
            <p:cNvSpPr/>
            <p:nvPr/>
          </p:nvSpPr>
          <p:spPr>
            <a:xfrm>
              <a:off x="503001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8" name="Google Shape;121;p20">
              <a:extLst>
                <a:ext uri="{FF2B5EF4-FFF2-40B4-BE49-F238E27FC236}">
                  <a16:creationId xmlns:a16="http://schemas.microsoft.com/office/drawing/2014/main" id="{B4A12FC3-A2D7-4D2B-883F-6E7193DD43C5}"/>
                </a:ext>
              </a:extLst>
            </p:cNvPr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B29CF9FF-5E03-4FA9-BF8A-C59AE3DEB445}"/>
              </a:ext>
            </a:extLst>
          </p:cNvPr>
          <p:cNvSpPr txBox="1"/>
          <p:nvPr/>
        </p:nvSpPr>
        <p:spPr>
          <a:xfrm>
            <a:off x="13413423" y="3026261"/>
            <a:ext cx="988924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800" b="1" i="0" u="none" strike="noStrike" baseline="0" dirty="0">
                <a:solidFill>
                  <a:srgbClr val="08422D"/>
                </a:solidFill>
                <a:latin typeface="Calibri" panose="020F0502020204030204" pitchFamily="34" charset="0"/>
              </a:rPr>
              <a:t>REPORTING ERROR</a:t>
            </a:r>
            <a:endParaRPr lang="hu-HU" sz="4800" b="0" i="0" u="none" strike="noStrike" baseline="0" dirty="0">
              <a:solidFill>
                <a:srgbClr val="08422D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b="0" i="0" u="none" strike="noStrike" baseline="0" dirty="0">
                <a:solidFill>
                  <a:srgbClr val="08422D"/>
                </a:solidFill>
                <a:latin typeface="Calibri" panose="020F0502020204030204" pitchFamily="34" charset="0"/>
              </a:rPr>
              <a:t>In case of Neptun: </a:t>
            </a:r>
            <a:r>
              <a:rPr lang="en-US" sz="4000" b="0" i="0" u="none" strike="noStrike" baseline="0" dirty="0">
                <a:solidFill>
                  <a:srgbClr val="0000FF"/>
                </a:solidFill>
                <a:latin typeface="Calibri" panose="020F0502020204030204" pitchFamily="34" charset="0"/>
                <a:hlinkClick r:id="rId9"/>
              </a:rPr>
              <a:t>neptun@uni-mate.hu</a:t>
            </a:r>
            <a:endParaRPr lang="hu-HU" sz="4000" b="0" i="0" u="none" strike="noStrike" baseline="0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b="0" i="0" u="none" strike="noStrike" baseline="0" dirty="0">
                <a:solidFill>
                  <a:srgbClr val="08422D"/>
                </a:solidFill>
                <a:latin typeface="Calibri" panose="020F0502020204030204" pitchFamily="34" charset="0"/>
              </a:rPr>
              <a:t>In case of E-learning: </a:t>
            </a:r>
            <a:r>
              <a:rPr lang="en-US" sz="4000" b="0" i="0" u="none" strike="noStrike" baseline="0" dirty="0">
                <a:solidFill>
                  <a:srgbClr val="0000FF"/>
                </a:solidFill>
                <a:latin typeface="Calibri" panose="020F0502020204030204" pitchFamily="34" charset="0"/>
                <a:hlinkClick r:id="rId10"/>
              </a:rPr>
              <a:t>elearning@uni-mate.hu</a:t>
            </a:r>
            <a:endParaRPr lang="hu-HU" sz="4000" b="0" i="0" u="none" strike="noStrike" baseline="0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b="0" i="0" u="none" strike="noStrike" baseline="0" dirty="0">
                <a:solidFill>
                  <a:srgbClr val="08422D"/>
                </a:solidFill>
                <a:latin typeface="Calibri" panose="020F0502020204030204" pitchFamily="34" charset="0"/>
              </a:rPr>
              <a:t>In any other case: </a:t>
            </a:r>
            <a:r>
              <a:rPr lang="en-US" sz="4000" b="0" i="0" u="none" strike="noStrike" baseline="0" dirty="0">
                <a:solidFill>
                  <a:srgbClr val="0000FF"/>
                </a:solidFill>
                <a:latin typeface="Calibri" panose="020F0502020204030204" pitchFamily="34" charset="0"/>
              </a:rPr>
              <a:t>helpdesk@uni-mate.hu</a:t>
            </a:r>
            <a:endParaRPr lang="hu-HU" sz="40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0136DE5-B664-4484-AE1A-E60BA87181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777532" y="5717563"/>
            <a:ext cx="7359380" cy="735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81683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1537</Words>
  <Application>Microsoft Office PowerPoint</Application>
  <PresentationFormat>Egyéni</PresentationFormat>
  <Paragraphs>256</Paragraphs>
  <Slides>15</Slides>
  <Notes>15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4" baseType="lpstr">
      <vt:lpstr>Calibri</vt:lpstr>
      <vt:lpstr>Calibri Light</vt:lpstr>
      <vt:lpstr>Poppins Italic</vt:lpstr>
      <vt:lpstr>Poppins Semi Bold</vt:lpstr>
      <vt:lpstr>Arial</vt:lpstr>
      <vt:lpstr>Poppins Bold</vt:lpstr>
      <vt:lpstr>Helvetica Neue</vt:lpstr>
      <vt:lpstr>Calibri, sans-serif</vt:lpstr>
      <vt:lpstr>21_BasicWhite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Tassy Zsuzsanna</dc:creator>
  <cp:lastModifiedBy>Simáné Dolányi Edit</cp:lastModifiedBy>
  <cp:revision>30</cp:revision>
  <dcterms:modified xsi:type="dcterms:W3CDTF">2026-08-18T09:21:35Z</dcterms:modified>
</cp:coreProperties>
</file>